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7"/>
  </p:sldMasterIdLst>
  <p:notesMasterIdLst>
    <p:notesMasterId r:id="rId24"/>
  </p:notesMasterIdLst>
  <p:handoutMasterIdLst>
    <p:handoutMasterId r:id="rId25"/>
  </p:handoutMasterIdLst>
  <p:sldIdLst>
    <p:sldId id="256" r:id="rId8"/>
    <p:sldId id="265" r:id="rId9"/>
    <p:sldId id="268" r:id="rId10"/>
    <p:sldId id="291" r:id="rId11"/>
    <p:sldId id="271" r:id="rId12"/>
    <p:sldId id="273" r:id="rId13"/>
    <p:sldId id="272" r:id="rId14"/>
    <p:sldId id="275" r:id="rId15"/>
    <p:sldId id="276" r:id="rId16"/>
    <p:sldId id="277" r:id="rId17"/>
    <p:sldId id="278" r:id="rId18"/>
    <p:sldId id="282" r:id="rId19"/>
    <p:sldId id="284" r:id="rId20"/>
    <p:sldId id="286" r:id="rId21"/>
    <p:sldId id="289" r:id="rId22"/>
    <p:sldId id="270" r:id="rId23"/>
  </p:sldIdLst>
  <p:sldSz cx="12192000" cy="6858000"/>
  <p:notesSz cx="6797675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82272" autoAdjust="0"/>
  </p:normalViewPr>
  <p:slideViewPr>
    <p:cSldViewPr snapToGrid="0" snapToObjects="1">
      <p:cViewPr varScale="1">
        <p:scale>
          <a:sx n="113" d="100"/>
          <a:sy n="113" d="100"/>
        </p:scale>
        <p:origin x="658" y="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-474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25263" y="217683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932" y="217683"/>
            <a:ext cx="297216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022F-5633-6543-894E-FD2DE400FD49}" type="datetime1">
              <a:rPr lang="fi-FI" smtClean="0">
                <a:latin typeface="Constantia"/>
              </a:rPr>
              <a:pPr/>
              <a:t>7.10.2022</a:t>
            </a:fld>
            <a:endParaRPr lang="en-US" dirty="0"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5263" y="9196388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1932" y="9196388"/>
            <a:ext cx="300023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BAE-304B-2D44-8228-4473014F3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705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931863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32946" y="4874787"/>
            <a:ext cx="4531783" cy="400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Header Placeholder 1"/>
          <p:cNvSpPr>
            <a:spLocks noGrp="1"/>
          </p:cNvSpPr>
          <p:nvPr>
            <p:ph type="hdr" sz="quarter"/>
          </p:nvPr>
        </p:nvSpPr>
        <p:spPr>
          <a:xfrm>
            <a:off x="225263" y="217683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11932" y="217683"/>
            <a:ext cx="297216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022F-5633-6543-894E-FD2DE400FD49}" type="datetime1">
              <a:rPr lang="fi-FI" smtClean="0">
                <a:latin typeface="Constantia"/>
              </a:rPr>
              <a:pPr/>
              <a:t>7.10.2022</a:t>
            </a:fld>
            <a:endParaRPr lang="en-US" dirty="0">
              <a:latin typeface="Constantia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225263" y="9196388"/>
            <a:ext cx="299468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onstantia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611932" y="9196388"/>
            <a:ext cx="3000232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BAE-304B-2D44-8228-4473014F36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61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Kaksi erillistä yhteishakua. Hakija voi hakea molemmissa yhteishaussa, 6 hakukohdetta / haku. Voi vastaanottaa vain yhden kk-paikan.</a:t>
            </a:r>
          </a:p>
          <a:p>
            <a:endParaRPr lang="fi-FI" baseline="0" dirty="0"/>
          </a:p>
          <a:p>
            <a:r>
              <a:rPr lang="fi-FI" baseline="0" dirty="0"/>
              <a:t>Hakulomake on hakijakohtainen (yhteiset osiot + korkeakoulukohtaiset lisäkysymykset, jotka määräytyvät valittujen hakukohteiden mukaisesti)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5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1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Toisessa</a:t>
            </a:r>
            <a:r>
              <a:rPr lang="fi-FI" baseline="0" dirty="0"/>
              <a:t> yhteishaussa, todistusvalinnassa huomioidaan ylioppilastutkinnot ja </a:t>
            </a:r>
            <a:r>
              <a:rPr lang="fi-FI" baseline="0" dirty="0" err="1"/>
              <a:t>kv</a:t>
            </a:r>
            <a:r>
              <a:rPr lang="fi-FI" baseline="0" dirty="0"/>
              <a:t>-yo-tutkinnot (IB, EB, RP/DIA) sekä ammatillisesta perustutkinnot, jotka on suoritettu 1.8.2015 jälkeen. Ammatillisten tutkintojen arvosanat tulee olla tallennettu Koskeen 16.5. mennessä. Todistusvalinnan tulokset julkaistaan 29.5. mennessä.</a:t>
            </a:r>
          </a:p>
          <a:p>
            <a:r>
              <a:rPr lang="fi-FI" baseline="0" dirty="0"/>
              <a:t>Ylioppilastutkinnosta huomioidaan äidinkieli, matematiikka ja vieras/toinen kieli kaikilta + lisäksi kaksi parasta pisteitä tuottavaa </a:t>
            </a:r>
            <a:r>
              <a:rPr lang="fi-FI" baseline="0" dirty="0" err="1"/>
              <a:t>reaalia</a:t>
            </a:r>
            <a:r>
              <a:rPr lang="fi-FI" baseline="0" dirty="0"/>
              <a:t>/vierasta kieltä.</a:t>
            </a:r>
          </a:p>
          <a:p>
            <a:r>
              <a:rPr lang="fi-FI" baseline="0" dirty="0"/>
              <a:t>Ammatillisista tutkinnoista huomioidaan kolmen yhteisen tutkinnon osan arvosanat eli viestintä- ja vuorovaikutus osaaminen, </a:t>
            </a:r>
            <a:r>
              <a:rPr lang="fi-FI" baseline="0" dirty="0" err="1"/>
              <a:t>matemaattis</a:t>
            </a:r>
            <a:r>
              <a:rPr lang="fi-FI" baseline="0" dirty="0"/>
              <a:t>-luonnontieteellinen osaaminen sekä yhteiskunta- ja työelämäosaaminen) sekä painotettu keskiarvo.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1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1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>
              <a:latin typeface="Constanti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BAE-304B-2D44-8228-4473014F36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oitus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489" y="691764"/>
            <a:ext cx="6126028" cy="2259336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4489" y="3429000"/>
            <a:ext cx="6126028" cy="28538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9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1CE3E-A1FF-0840-8F57-F246DC7D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73393"/>
            <a:ext cx="6543368" cy="170218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US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DAA945E-9DE6-3F40-A71A-D125B7834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030794"/>
            <a:ext cx="8313174" cy="329626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80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0"/>
          </p:nvPr>
        </p:nvSpPr>
        <p:spPr>
          <a:xfrm>
            <a:off x="609600" y="423380"/>
            <a:ext cx="11068051" cy="5033524"/>
          </a:xfrm>
        </p:spPr>
        <p:txBody>
          <a:bodyPr/>
          <a:lstStyle/>
          <a:p>
            <a:pPr lvl="0"/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89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D19AB-CB1E-0743-8440-005BF23B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5" y="1427018"/>
            <a:ext cx="9337962" cy="4017818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32718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85A3DD-669B-A443-8A6C-CF05F3DC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4" y="3301380"/>
            <a:ext cx="10284771" cy="3165119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US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B48E245-A2A9-9C43-B109-D18710050D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2051050"/>
            <a:ext cx="5141912" cy="706438"/>
          </a:xfrm>
        </p:spPr>
        <p:txBody>
          <a:bodyPr/>
          <a:lstStyle>
            <a:lvl1pPr algn="l">
              <a:buNone/>
              <a:defRPr>
                <a:solidFill>
                  <a:schemeClr val="bg1"/>
                </a:solidFill>
              </a:defRPr>
            </a:lvl1pPr>
            <a:lvl2pPr algn="l">
              <a:buNone/>
              <a:defRPr>
                <a:solidFill>
                  <a:schemeClr val="bg1"/>
                </a:solidFill>
              </a:defRPr>
            </a:lvl2pPr>
            <a:lvl3pPr algn="l">
              <a:buNone/>
              <a:defRPr>
                <a:solidFill>
                  <a:schemeClr val="bg1"/>
                </a:solidFill>
              </a:defRPr>
            </a:lvl3pPr>
            <a:lvl4pPr algn="l">
              <a:buNone/>
              <a:defRPr>
                <a:solidFill>
                  <a:schemeClr val="bg1"/>
                </a:solidFill>
              </a:defRPr>
            </a:lvl4pPr>
            <a:lvl5pPr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262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ijän nim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4631" y="2160965"/>
            <a:ext cx="5781369" cy="1927102"/>
          </a:xfrm>
        </p:spPr>
        <p:txBody>
          <a:bodyPr>
            <a:normAutofit/>
          </a:bodyPr>
          <a:lstStyle>
            <a:lvl1pPr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CD1DA3F-D3C2-7646-B83A-A3115066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663677"/>
            <a:ext cx="4439264" cy="4572000"/>
          </a:xfrm>
        </p:spPr>
        <p:txBody>
          <a:bodyPr>
            <a:norm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2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4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691764"/>
            <a:ext cx="5653548" cy="170218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2759076"/>
            <a:ext cx="5653548" cy="2785602"/>
          </a:xfrm>
        </p:spPr>
        <p:txBody>
          <a:bodyPr>
            <a:normAutofit/>
          </a:bodyPr>
          <a:lstStyle>
            <a:lvl2pPr>
              <a:defRPr>
                <a:solidFill>
                  <a:srgbClr val="595959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D97C76C-288A-4443-B61A-46082CAD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4195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US"/>
          </a:p>
        </p:txBody>
      </p:sp>
    </p:spTree>
    <p:extLst>
      <p:ext uri="{BB962C8B-B14F-4D97-AF65-F5344CB8AC3E}">
        <p14:creationId xmlns:p14="http://schemas.microsoft.com/office/powerpoint/2010/main" val="38971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452" y="691764"/>
            <a:ext cx="5653548" cy="1702187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4FF9C358-BB74-F84D-ADDC-4A4D4289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691764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1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7" y="1169664"/>
            <a:ext cx="4916660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74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2256" y="1169664"/>
            <a:ext cx="488716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4A55CE7-687F-4F40-BECE-0C8C7BE6A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5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ja kuv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083" y="1169664"/>
            <a:ext cx="4901833" cy="5083651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19693C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1B870629-8278-B741-AD33-69BD84FA5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84606" y="727212"/>
            <a:ext cx="5791466" cy="471494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54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0" y="691764"/>
            <a:ext cx="5486400" cy="17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perustyylejä naps.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5998" y="2686050"/>
            <a:ext cx="5658919" cy="27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18701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5"/>
                </a:solidFill>
                <a:latin typeface="Constantia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27" r:id="rId3"/>
    <p:sldLayoutId id="2147483724" r:id="rId4"/>
    <p:sldLayoutId id="2147483735" r:id="rId5"/>
    <p:sldLayoutId id="2147483729" r:id="rId6"/>
    <p:sldLayoutId id="2147483725" r:id="rId7"/>
    <p:sldLayoutId id="2147483730" r:id="rId8"/>
    <p:sldLayoutId id="2147483731" r:id="rId9"/>
    <p:sldLayoutId id="2147483732" r:id="rId10"/>
    <p:sldLayoutId id="2147483734" r:id="rId11"/>
    <p:sldLayoutId id="2147483728" r:id="rId12"/>
    <p:sldLayoutId id="214748373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800" b="1" i="0" kern="1200">
          <a:solidFill>
            <a:schemeClr val="accent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800">
          <a:solidFill>
            <a:srgbClr val="00AEC4"/>
          </a:solidFill>
          <a:latin typeface="Constanti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800" b="0" i="0" kern="1200">
          <a:solidFill>
            <a:schemeClr val="tx1">
              <a:lumMod val="65000"/>
              <a:lumOff val="35000"/>
            </a:schemeClr>
          </a:solidFill>
          <a:latin typeface="Poppins" pitchFamily="2" charset="77"/>
          <a:ea typeface="ＭＳ Ｐゴシック" charset="0"/>
          <a:cs typeface="Poppins" pitchFamily="2" charset="77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4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BFBFBF"/>
        </a:buClr>
        <a:buFont typeface="Lucida Grande" charset="0"/>
        <a:buChar char="-"/>
        <a:defRPr sz="2000" b="0" i="0" kern="1200">
          <a:solidFill>
            <a:schemeClr val="tx1"/>
          </a:solidFill>
          <a:latin typeface="Poppins" pitchFamily="2" charset="77"/>
          <a:ea typeface="ＭＳ Ｐゴシック" charset="0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amk-valintakoe/" TargetMode="External"/><Relationship Id="rId2" Type="http://schemas.openxmlformats.org/officeDocument/2006/relationships/hyperlink" Target="https://www.ammattikorkeakouluun.fi/hakijalle/valintatavat/todistusvalinta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hakijalle/valintatavat/todistusvalinta/#amk-todistusvalin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valintatavat/amk-valintakoe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akijapalvelut@karelia.f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intopolku.fi/wp/valintojen-tuki/yhteishaku/korkeakoulujen-yhteishaku/yhden-paikan-saannos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elia.fi/en/education/bachelor-s-degrees/industrial-management" TargetMode="External"/><Relationship Id="rId2" Type="http://schemas.openxmlformats.org/officeDocument/2006/relationships/hyperlink" Target="http://www.karelia.fi/en/education/bachelor-s-degrees/international-busines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arelia.fi/en/information-and-communication-technolog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sinfo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valintatavat/amk-valintakoe/#saavutettavuus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karelia.fi/hakemine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43928"/>
            <a:ext cx="6543368" cy="1702187"/>
          </a:xfrm>
        </p:spPr>
        <p:txBody>
          <a:bodyPr/>
          <a:lstStyle/>
          <a:p>
            <a:r>
              <a:rPr lang="fi-FI" sz="3600" dirty="0"/>
              <a:t>Kevään 2. yhteishaku: </a:t>
            </a:r>
            <a:br>
              <a:rPr lang="fi-FI" sz="3600" dirty="0"/>
            </a:br>
            <a:r>
              <a:rPr lang="fi-FI" sz="3600" dirty="0"/>
              <a:t>valintatavat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2044557"/>
            <a:ext cx="8313174" cy="428250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i-FI" dirty="0">
                <a:hlinkClick r:id="rId2"/>
              </a:rPr>
              <a:t>Todistusvalinnat</a:t>
            </a:r>
            <a:r>
              <a:rPr lang="fi-FI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ammatillinen perustutkinto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ylioppilastutkinnot</a:t>
            </a:r>
          </a:p>
          <a:p>
            <a:pPr lvl="1"/>
            <a:endParaRPr lang="fi-FI" dirty="0">
              <a:hlinkClick r:id="rId3"/>
            </a:endParaRPr>
          </a:p>
          <a:p>
            <a:pPr lvl="1"/>
            <a:r>
              <a:rPr lang="fi-FI" dirty="0">
                <a:hlinkClick r:id="rId3"/>
              </a:rPr>
              <a:t>AMK-valintakoe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29.5. – 2.6.2023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Valintakoe Kareliassa 30. – 31.5.2023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/>
              <a:t>Lisäksi</a:t>
            </a:r>
          </a:p>
          <a:p>
            <a:pPr lvl="1"/>
            <a:r>
              <a:rPr lang="fi-FI" dirty="0">
                <a:solidFill>
                  <a:srgbClr val="00B050"/>
                </a:solidFill>
              </a:rPr>
              <a:t>Valintakurssi</a:t>
            </a:r>
            <a:r>
              <a:rPr lang="fi-FI" dirty="0"/>
              <a:t>: liiketalous monimuoto, sosionomi monimuoto, tietojenkäsittely, rakennustekniikka, konetekniikka</a:t>
            </a:r>
            <a:r>
              <a:rPr lang="fi-FI"/>
              <a:t>, talotekniikka.</a:t>
            </a:r>
            <a:endParaRPr lang="fi-FI" dirty="0"/>
          </a:p>
          <a:p>
            <a:pPr lvl="1"/>
            <a:r>
              <a:rPr lang="fi-FI" dirty="0"/>
              <a:t>Oma valintakoe: medianomi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4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657013"/>
            <a:ext cx="6543368" cy="1167473"/>
          </a:xfrm>
        </p:spPr>
        <p:txBody>
          <a:bodyPr/>
          <a:lstStyle/>
          <a:p>
            <a:r>
              <a:rPr lang="fi-FI" sz="4000" dirty="0"/>
              <a:t>Todistusvalinnat </a:t>
            </a:r>
            <a:br>
              <a:rPr lang="fi-FI" sz="4000" dirty="0"/>
            </a:br>
            <a:r>
              <a:rPr lang="fi-FI" sz="4000" dirty="0"/>
              <a:t>	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24486"/>
            <a:ext cx="9702800" cy="476935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fi-FI" dirty="0"/>
              <a:t>Ammatillinen perustutkinto, joka on suoritettu 1.8.2015 jälkeen </a:t>
            </a:r>
          </a:p>
          <a:p>
            <a:pPr>
              <a:buFontTx/>
              <a:buChar char="-"/>
            </a:pPr>
            <a:r>
              <a:rPr lang="fi-FI" dirty="0"/>
              <a:t>Vuoden 1990 jälkeen suoritetut yo-tutkinnot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Keväällä 2023 valmistuvat hakijat </a:t>
            </a:r>
          </a:p>
          <a:p>
            <a:pPr lvl="1">
              <a:buFontTx/>
              <a:buChar char="-"/>
            </a:pPr>
            <a:endParaRPr lang="fi-FI" dirty="0"/>
          </a:p>
          <a:p>
            <a:pPr lvl="1">
              <a:buFontTx/>
              <a:buChar char="-"/>
            </a:pPr>
            <a:r>
              <a:rPr lang="fi-FI" dirty="0"/>
              <a:t>Ammatillisessa todistusvalinnassa ovat mukana hakijat, joiden tarvittavat suoritustiedot sekä tutkintosuorituksen vahvistuspäivämäärä ovat </a:t>
            </a:r>
            <a:r>
              <a:rPr lang="fi-FI" b="1" dirty="0"/>
              <a:t>tallennettuna</a:t>
            </a:r>
            <a:r>
              <a:rPr lang="fi-FI" dirty="0"/>
              <a:t> </a:t>
            </a:r>
            <a:r>
              <a:rPr lang="fi-FI" b="1" dirty="0"/>
              <a:t>KOSKI-palveluun</a:t>
            </a:r>
            <a:r>
              <a:rPr lang="fi-FI" dirty="0"/>
              <a:t> </a:t>
            </a:r>
            <a:r>
              <a:rPr lang="fi-FI" b="1" dirty="0"/>
              <a:t>16.5. mennessä. </a:t>
            </a:r>
          </a:p>
          <a:p>
            <a:pPr lvl="1">
              <a:buFontTx/>
              <a:buChar char="-"/>
            </a:pPr>
            <a:r>
              <a:rPr lang="fi-FI" dirty="0"/>
              <a:t>Ylioppilaat: tiedot saadaan suoraan </a:t>
            </a:r>
            <a:r>
              <a:rPr lang="fi-FI" dirty="0" err="1"/>
              <a:t>YTL:stä</a:t>
            </a:r>
            <a:r>
              <a:rPr lang="fi-FI" dirty="0"/>
              <a:t>.</a:t>
            </a:r>
          </a:p>
          <a:p>
            <a:pPr lvl="1">
              <a:buFontTx/>
              <a:buChar char="-"/>
            </a:pPr>
            <a:r>
              <a:rPr lang="fi-FI" dirty="0"/>
              <a:t>IB-ylioppilaat: ennakkoarvioinnit tallennettava hakemukselle </a:t>
            </a:r>
            <a:r>
              <a:rPr lang="fi-FI" b="1" dirty="0"/>
              <a:t>6.4. </a:t>
            </a:r>
            <a:r>
              <a:rPr lang="fi-FI" dirty="0"/>
              <a:t>mennessä</a:t>
            </a:r>
          </a:p>
          <a:p>
            <a:pPr lvl="1">
              <a:buFontTx/>
              <a:buChar char="-"/>
            </a:pPr>
            <a:r>
              <a:rPr lang="fi-FI" dirty="0"/>
              <a:t>Hakukeväänä valmistuvien IB/EB lopulliset arvosanat </a:t>
            </a:r>
            <a:r>
              <a:rPr lang="fi-FI" b="1" dirty="0"/>
              <a:t>14.7.</a:t>
            </a:r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Todistusvalintojen tulokset julkaistaan 29.5. mennessä.</a:t>
            </a:r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r>
              <a:rPr lang="fi-FI" dirty="0"/>
              <a:t>Todistusvalintojen pisteytysmallit: </a:t>
            </a:r>
            <a:r>
              <a:rPr lang="fi-FI" dirty="0">
                <a:hlinkClick r:id="rId3"/>
              </a:rPr>
              <a:t>ammattikorkeakouluun.fi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3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22299"/>
            <a:ext cx="6543368" cy="1702187"/>
          </a:xfrm>
        </p:spPr>
        <p:txBody>
          <a:bodyPr/>
          <a:lstStyle/>
          <a:p>
            <a:r>
              <a:rPr lang="fi-FI" sz="4000" dirty="0"/>
              <a:t>AMK-valintakoe </a:t>
            </a:r>
            <a:br>
              <a:rPr lang="fi-FI" sz="4000" dirty="0"/>
            </a:br>
            <a:r>
              <a:rPr lang="fi-FI" sz="4000" dirty="0"/>
              <a:t>29.5. </a:t>
            </a:r>
            <a:r>
              <a:rPr lang="en-FI" sz="4000" dirty="0"/>
              <a:t>–</a:t>
            </a:r>
            <a:r>
              <a:rPr lang="fi-FI" sz="4000" dirty="0"/>
              <a:t> 2.6.2023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921267"/>
            <a:ext cx="8313174" cy="440579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Hakija ilmoittautuu kokeeseen hakulomakkeella, valitsemalla valintakokeen suorituspaikan. Valintakoepaikkaa ei voi muuttaa. </a:t>
            </a:r>
          </a:p>
          <a:p>
            <a:r>
              <a:rPr lang="fi-FI" sz="2400" dirty="0"/>
              <a:t>Valintakoepaikat täyttyvät ilmoittautumisjärjestyksessä </a:t>
            </a:r>
            <a:r>
              <a:rPr lang="en-FI" sz="2400" dirty="0"/>
              <a:t>–</a:t>
            </a:r>
            <a:r>
              <a:rPr lang="fi-FI" sz="2400" dirty="0"/>
              <a:t> hae ajoissa!</a:t>
            </a:r>
          </a:p>
          <a:p>
            <a:r>
              <a:rPr lang="fi-FI" sz="2400" dirty="0"/>
              <a:t>Koe suoritetaan omalla kannettavalla tietokoneella</a:t>
            </a:r>
          </a:p>
          <a:p>
            <a:r>
              <a:rPr lang="fi-FI" sz="2400" dirty="0"/>
              <a:t>Kutsua ei lähetetä. </a:t>
            </a:r>
            <a:r>
              <a:rPr lang="fi-FI" sz="2400" dirty="0" err="1"/>
              <a:t>Qr</a:t>
            </a:r>
            <a:r>
              <a:rPr lang="fi-FI" sz="2400" dirty="0"/>
              <a:t>-koodi koetta alustavalla viikolla. Ohjeistaa ao. </a:t>
            </a:r>
            <a:r>
              <a:rPr lang="fi-FI" sz="2400" dirty="0" err="1"/>
              <a:t>amkin</a:t>
            </a:r>
            <a:r>
              <a:rPr lang="fi-FI" sz="2400" dirty="0"/>
              <a:t> omalle koesivulle tarkempiin ohjeisiin. </a:t>
            </a:r>
          </a:p>
          <a:p>
            <a:pPr marL="0" indent="0">
              <a:buNone/>
            </a:pPr>
            <a:endParaRPr lang="fi-FI" sz="2400" dirty="0">
              <a:hlinkClick r:id="rId2"/>
            </a:endParaRPr>
          </a:p>
          <a:p>
            <a:r>
              <a:rPr lang="fi-FI" sz="2400" dirty="0">
                <a:hlinkClick r:id="rId2"/>
              </a:rPr>
              <a:t>Ammattikorkeakouluun.fi</a:t>
            </a:r>
            <a:r>
              <a:rPr lang="fi-FI" sz="2400" dirty="0"/>
              <a:t>   &lt; kaikki valintakokeeseen liittyvät ohjeet! 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02831"/>
            <a:ext cx="6543368" cy="1702187"/>
          </a:xfrm>
        </p:spPr>
        <p:txBody>
          <a:bodyPr/>
          <a:lstStyle/>
          <a:p>
            <a:r>
              <a:rPr lang="fi-FI" sz="3600" dirty="0"/>
              <a:t>AMK-valintakokeen rakenne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719191" y="6044799"/>
            <a:ext cx="416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ammattikorkeakouluun.fi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EFF2E17-0154-4554-AD8F-B9A08BAD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3030794"/>
            <a:ext cx="8313174" cy="3296264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 descr="https://www.ammattikorkeakouluun.fi/wp-content/uploads/2021/08/AMK-valintakoe_osiot_S2021-1024x417.png">
            <a:extLst>
              <a:ext uri="{FF2B5EF4-FFF2-40B4-BE49-F238E27FC236}">
                <a16:creationId xmlns:a16="http://schemas.microsoft.com/office/drawing/2014/main" id="{D38A4DE6-3C7C-4836-AEB5-F476D61B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04951"/>
            <a:ext cx="9753600" cy="453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13106"/>
            <a:ext cx="6543368" cy="1050616"/>
          </a:xfrm>
        </p:spPr>
        <p:txBody>
          <a:bodyPr/>
          <a:lstStyle/>
          <a:p>
            <a:r>
              <a:rPr lang="fi-FI" sz="3600" dirty="0"/>
              <a:t>Valintojen  jälkeen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973155"/>
            <a:ext cx="8729609" cy="5188449"/>
          </a:xfrm>
        </p:spPr>
        <p:txBody>
          <a:bodyPr>
            <a:normAutofit lnSpcReduction="10000"/>
          </a:bodyPr>
          <a:lstStyle/>
          <a:p>
            <a:endParaRPr lang="fi-FI" sz="1400" dirty="0"/>
          </a:p>
          <a:p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Valinnan tulokset julkaistaan Oma Opintopolku </a:t>
            </a:r>
            <a:r>
              <a:rPr lang="en-FI" sz="1600" b="1" dirty="0"/>
              <a:t>–</a:t>
            </a:r>
            <a:r>
              <a:rPr lang="fi-FI" sz="1600" b="1" dirty="0"/>
              <a:t>palvelussa</a:t>
            </a:r>
            <a:r>
              <a:rPr lang="fi-FI" sz="1600" dirty="0"/>
              <a:t>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Todistusvalinnat julkaistaan </a:t>
            </a:r>
            <a:r>
              <a:rPr lang="fi-FI" sz="1600" b="1" dirty="0"/>
              <a:t>29.5. mennessä.</a:t>
            </a:r>
          </a:p>
          <a:p>
            <a:endParaRPr lang="fi-FI" sz="1600" dirty="0"/>
          </a:p>
          <a:p>
            <a:r>
              <a:rPr lang="fi-FI" sz="1600" dirty="0"/>
              <a:t> 1. yhteishaku </a:t>
            </a:r>
            <a:r>
              <a:rPr lang="fi-FI" sz="1600" b="1" dirty="0"/>
              <a:t>2.6. mennessä </a:t>
            </a:r>
          </a:p>
          <a:p>
            <a:pPr lvl="1"/>
            <a:r>
              <a:rPr lang="fi-FI" sz="1600" dirty="0"/>
              <a:t>Opiskelupaikan voi ottaa vastaan kun tulos on julkaistu, ei jonotusta.</a:t>
            </a:r>
          </a:p>
          <a:p>
            <a:pPr lvl="1"/>
            <a:endParaRPr lang="fi-FI" sz="1600" dirty="0"/>
          </a:p>
          <a:p>
            <a:r>
              <a:rPr lang="fi-FI" sz="1600" dirty="0"/>
              <a:t> 2. yhteishaku </a:t>
            </a:r>
            <a:r>
              <a:rPr lang="fi-FI" sz="1600" b="1" dirty="0"/>
              <a:t>7.7. mennessä</a:t>
            </a:r>
            <a:r>
              <a:rPr lang="fi-FI" sz="1600" dirty="0"/>
              <a:t>​ &gt; </a:t>
            </a:r>
            <a:r>
              <a:rPr lang="fi-FI" sz="1600" dirty="0" err="1"/>
              <a:t>OPH:n</a:t>
            </a:r>
            <a:r>
              <a:rPr lang="fi-FI" sz="1600" dirty="0"/>
              <a:t> sähköinen tuloskirje</a:t>
            </a:r>
          </a:p>
          <a:p>
            <a:pPr lvl="1"/>
            <a:r>
              <a:rPr lang="fi-FI" sz="1600" dirty="0"/>
              <a:t>Opiskelupaikan voi ottaa vastaan, kun ylimmän hakutoiveen valinta on julkaistu​.</a:t>
            </a:r>
          </a:p>
          <a:p>
            <a:pPr lvl="1"/>
            <a:r>
              <a:rPr lang="fi-FI" sz="1600" dirty="0"/>
              <a:t>Oma Opintopolussa on linkki AMK-valintakokeen osiokohtaisiin pisteisiin. </a:t>
            </a:r>
          </a:p>
          <a:p>
            <a:pPr lvl="1"/>
            <a:r>
              <a:rPr lang="fi-FI" sz="1600" dirty="0"/>
              <a:t>Omia vastauksiaan voi käydä katsomassa siinä amk:ssa, missä tehnyt kokeen.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Opiskelupaikan vastaanotto </a:t>
            </a:r>
            <a:r>
              <a:rPr lang="fi-FI" sz="1600" b="1" dirty="0"/>
              <a:t>14.7. klo 15.00 mennessä.</a:t>
            </a: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Varasijoilta ottaminen ja jonotus päättyvät </a:t>
            </a:r>
            <a:r>
              <a:rPr lang="fi-FI" sz="1600" b="1" dirty="0"/>
              <a:t>1.8.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56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0" y="188330"/>
            <a:ext cx="5653548" cy="1200203"/>
          </a:xfrm>
        </p:spPr>
        <p:txBody>
          <a:bodyPr>
            <a:normAutofit/>
          </a:bodyPr>
          <a:lstStyle/>
          <a:p>
            <a:r>
              <a:rPr lang="fi-FI" dirty="0"/>
              <a:t>Ota yhteyttä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0" y="1160981"/>
            <a:ext cx="5653548" cy="4496690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Chat ma-pe klo 11-14 </a:t>
            </a:r>
            <a:r>
              <a:rPr lang="fi-FI" dirty="0">
                <a:hlinkClick r:id="rId3"/>
              </a:rPr>
              <a:t>hakijapalvelut@karelia.fi</a:t>
            </a:r>
            <a:r>
              <a:rPr lang="fi-FI" dirty="0"/>
              <a:t> </a:t>
            </a:r>
          </a:p>
          <a:p>
            <a:r>
              <a:rPr lang="en-FI" dirty="0"/>
              <a:t>050 </a:t>
            </a:r>
            <a:r>
              <a:rPr lang="fi-FI" dirty="0"/>
              <a:t>361 1871</a:t>
            </a:r>
            <a:r>
              <a:rPr lang="en-FI" dirty="0"/>
              <a:t>, 050 </a:t>
            </a:r>
            <a:r>
              <a:rPr lang="fi-FI" dirty="0"/>
              <a:t>560 9845, </a:t>
            </a:r>
          </a:p>
          <a:p>
            <a:r>
              <a:rPr lang="fi-FI" dirty="0"/>
              <a:t>050 408 8429</a:t>
            </a:r>
          </a:p>
          <a:p>
            <a:endParaRPr lang="fi-FI" dirty="0">
              <a:solidFill>
                <a:srgbClr val="0070C0"/>
              </a:solidFill>
            </a:endParaRPr>
          </a:p>
          <a:p>
            <a:pPr lvl="3"/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Kiitos </a:t>
            </a:r>
            <a:r>
              <a:rPr lang="fi-FI" sz="40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fi-FI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8C63EF-DC0C-1F4A-B252-C6DB360D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Jätä </a:t>
            </a:r>
            <a:br>
              <a:rPr lang="fi-FI" dirty="0"/>
            </a:br>
            <a:r>
              <a:rPr lang="fi-FI" dirty="0"/>
              <a:t>hyvä jälki</a:t>
            </a:r>
            <a:r>
              <a:rPr lang="fi-US" dirty="0"/>
              <a:t>.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5813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948E7F-55C4-5D4F-8B89-CAC822EB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8172" y="1530774"/>
            <a:ext cx="10284771" cy="4542873"/>
          </a:xfrm>
        </p:spPr>
        <p:txBody>
          <a:bodyPr/>
          <a:lstStyle/>
          <a:p>
            <a:r>
              <a:rPr lang="fi-FI" dirty="0"/>
              <a:t>Korkeakoulujen yhteishaut 2023</a:t>
            </a:r>
            <a:endParaRPr lang="fi-US" sz="6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EFBC843-0D17-A346-9EF4-15579C2134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088" y="1124374"/>
            <a:ext cx="5693292" cy="1185334"/>
          </a:xfrm>
        </p:spPr>
        <p:txBody>
          <a:bodyPr/>
          <a:lstStyle/>
          <a:p>
            <a:r>
              <a:rPr lang="fi-FI" dirty="0"/>
              <a:t>Hakijapalvelut</a:t>
            </a:r>
          </a:p>
          <a:p>
            <a:r>
              <a:rPr lang="fi-FI" dirty="0"/>
              <a:t>Kirsi Kukkonen</a:t>
            </a:r>
            <a:endParaRPr lang="fi-US" dirty="0"/>
          </a:p>
        </p:txBody>
      </p:sp>
    </p:spTree>
    <p:extLst>
      <p:ext uri="{BB962C8B-B14F-4D97-AF65-F5344CB8AC3E}">
        <p14:creationId xmlns:p14="http://schemas.microsoft.com/office/powerpoint/2010/main" val="20657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89FCB-8C8C-424B-BE2D-25C590A4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99"/>
            <a:ext cx="6543368" cy="1702187"/>
          </a:xfrm>
        </p:spPr>
        <p:txBody>
          <a:bodyPr/>
          <a:lstStyle/>
          <a:p>
            <a:r>
              <a:rPr lang="en-US" dirty="0" err="1"/>
              <a:t>Korkeakoulujen</a:t>
            </a:r>
            <a:r>
              <a:rPr lang="en-US" dirty="0"/>
              <a:t> </a:t>
            </a:r>
            <a:r>
              <a:rPr lang="en-US" dirty="0" err="1"/>
              <a:t>yhteishaut</a:t>
            </a:r>
            <a:r>
              <a:rPr lang="en-US" dirty="0"/>
              <a:t> 2023</a:t>
            </a:r>
            <a:endParaRPr lang="fi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B1E575-640A-9648-9F8E-AD21291AB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28307"/>
            <a:ext cx="8313174" cy="445468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Korkeakoulujen kevään 2023 ensimmäinen yhteishaku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b="1" dirty="0"/>
              <a:t>4.1. - 18.1.2023</a:t>
            </a:r>
            <a:r>
              <a:rPr lang="fi-FI" dirty="0"/>
              <a:t> </a:t>
            </a:r>
          </a:p>
          <a:p>
            <a:endParaRPr lang="fi-FI" dirty="0"/>
          </a:p>
          <a:p>
            <a:r>
              <a:rPr lang="fi-FI" dirty="0"/>
              <a:t>Korkeakoulujen kevään 2023 toinen yhteishaku </a:t>
            </a:r>
          </a:p>
          <a:p>
            <a:pPr marL="0" indent="0">
              <a:buNone/>
            </a:pPr>
            <a:r>
              <a:rPr lang="fi-FI" b="1" dirty="0"/>
              <a:t>	15.3. </a:t>
            </a:r>
            <a:r>
              <a:rPr lang="en-FI" b="1" dirty="0"/>
              <a:t>–</a:t>
            </a:r>
            <a:r>
              <a:rPr lang="fi-FI" b="1" dirty="0"/>
              <a:t> 30.3.2023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Korkeakoulujen syksyn 2023 yhteishaku​ 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	30.8. – 13.9.2023</a:t>
            </a:r>
          </a:p>
          <a:p>
            <a:endParaRPr lang="fi-FI" dirty="0"/>
          </a:p>
          <a:p>
            <a:r>
              <a:rPr lang="fi-FI" dirty="0"/>
              <a:t>Hakulomake on mobiilikäyttöinen. Hakeminen ei vaadi kirjautumista Oma Opintopolku </a:t>
            </a:r>
            <a:r>
              <a:rPr lang="en-FI" dirty="0"/>
              <a:t>–</a:t>
            </a:r>
            <a:r>
              <a:rPr lang="fi-FI" dirty="0"/>
              <a:t>palveluun. Hakija voi muokata hakulomakettaan hakuaikana.</a:t>
            </a:r>
          </a:p>
          <a:p>
            <a:r>
              <a:rPr lang="fi-FI" dirty="0"/>
              <a:t>Liitteet ladataan hakulomakkeelle. Lomake ohjaa. </a:t>
            </a:r>
          </a:p>
        </p:txBody>
      </p:sp>
    </p:spTree>
    <p:extLst>
      <p:ext uri="{BB962C8B-B14F-4D97-AF65-F5344CB8AC3E}">
        <p14:creationId xmlns:p14="http://schemas.microsoft.com/office/powerpoint/2010/main" val="143680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0315F5-9F40-47FC-BCB4-926FD395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6354"/>
            <a:ext cx="6543368" cy="1130900"/>
          </a:xfrm>
        </p:spPr>
        <p:txBody>
          <a:bodyPr/>
          <a:lstStyle/>
          <a:p>
            <a:r>
              <a:rPr lang="fi-FI" dirty="0"/>
              <a:t>Uutta!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DB19D1-4A21-42EF-92B9-296F566C6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17227"/>
            <a:ext cx="8073813" cy="5164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err="1"/>
              <a:t>Information</a:t>
            </a:r>
            <a:r>
              <a:rPr lang="fi-FI" dirty="0"/>
              <a:t> and </a:t>
            </a:r>
            <a:r>
              <a:rPr lang="fi-FI" dirty="0" err="1"/>
              <a:t>Communication</a:t>
            </a:r>
            <a:r>
              <a:rPr lang="fi-FI" dirty="0"/>
              <a:t> Technology, Insinööri (AMK), 240 op, englanninkielinen koulutus, haku 1. yhteishaussa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Toimintaterapeutti (AMK), 210 op, </a:t>
            </a:r>
            <a:br>
              <a:rPr lang="fi-FI" dirty="0"/>
            </a:br>
            <a:r>
              <a:rPr lang="fi-FI" dirty="0"/>
              <a:t>haku 2. yhteishaussa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Hakukelpoisuus, lisätty valintaperustesuositukseen:</a:t>
            </a:r>
          </a:p>
          <a:p>
            <a:pPr marL="0" indent="0">
              <a:buNone/>
            </a:pPr>
            <a:r>
              <a:rPr lang="fi-FI" dirty="0"/>
              <a:t>	- International </a:t>
            </a:r>
            <a:r>
              <a:rPr lang="fi-FI" dirty="0" err="1"/>
              <a:t>Baccalaureate</a:t>
            </a:r>
            <a:r>
              <a:rPr lang="fi-FI" dirty="0"/>
              <a:t> -tutkinto (IB) ja/tai </a:t>
            </a:r>
            <a:r>
              <a:rPr lang="fi-FI" b="1" dirty="0"/>
              <a:t>valmistunut IB-lukiosta ja kirjoittanut IB-kokeissa 6 ainetta (IB-</a:t>
            </a:r>
            <a:r>
              <a:rPr lang="fi-FI" b="1" dirty="0" err="1"/>
              <a:t>certificate</a:t>
            </a:r>
            <a:r>
              <a:rPr lang="fi-FI" b="1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5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599" y="654894"/>
            <a:ext cx="7435065" cy="1702187"/>
          </a:xfrm>
        </p:spPr>
        <p:txBody>
          <a:bodyPr/>
          <a:lstStyle/>
          <a:p>
            <a:r>
              <a:rPr lang="fi-FI" dirty="0"/>
              <a:t>Korkeakoulujen kevään 1.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2455524"/>
            <a:ext cx="8313174" cy="42124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- Hakuaika 4.1. – 18.1.2023 klo 15.00</a:t>
            </a:r>
          </a:p>
          <a:p>
            <a:pPr lvl="1">
              <a:buFontTx/>
              <a:buChar char="-"/>
            </a:pPr>
            <a:r>
              <a:rPr lang="fi-FI" dirty="0"/>
              <a:t>Vieraskieliset koulutukset, Taideyliopiston koulutukset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Ei hakukohteiden priorisointia. Hakija voi valita       kuusi hakukohdetta.</a:t>
            </a:r>
          </a:p>
          <a:p>
            <a:pPr lvl="1"/>
            <a:r>
              <a:rPr lang="fi-FI" dirty="0"/>
              <a:t>Hakija voi tulla hyväksytyksi kaikkiin hakukohteisiin</a:t>
            </a:r>
          </a:p>
          <a:p>
            <a:pPr lvl="1"/>
            <a:r>
              <a:rPr lang="fi-FI" dirty="0"/>
              <a:t>Hakija voi vastaanottaa vain yhden korkeakoulupaikan samana lukukautena alkavasta koulutuksesta (</a:t>
            </a:r>
            <a:r>
              <a:rPr lang="fi-FI" dirty="0">
                <a:hlinkClick r:id="rId2"/>
              </a:rPr>
              <a:t>yhden paikan säännös</a:t>
            </a:r>
            <a:r>
              <a:rPr lang="fi-FI" dirty="0"/>
              <a:t>) </a:t>
            </a:r>
          </a:p>
          <a:p>
            <a:pPr marL="457200" lvl="1" indent="0">
              <a:buNone/>
            </a:pPr>
            <a:r>
              <a:rPr lang="fi-FI" dirty="0"/>
              <a:t>	</a:t>
            </a:r>
            <a:r>
              <a:rPr lang="fi-FI" dirty="0" err="1"/>
              <a:t>Huom</a:t>
            </a:r>
            <a:r>
              <a:rPr lang="fi-FI" dirty="0"/>
              <a:t>! Koskee myös kevään toista yhteishakua 	sekä erillishakuja.</a:t>
            </a:r>
          </a:p>
        </p:txBody>
      </p:sp>
    </p:spTree>
    <p:extLst>
      <p:ext uri="{BB962C8B-B14F-4D97-AF65-F5344CB8AC3E}">
        <p14:creationId xmlns:p14="http://schemas.microsoft.com/office/powerpoint/2010/main" val="21933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7640" y="691764"/>
            <a:ext cx="5841908" cy="1702187"/>
          </a:xfrm>
        </p:spPr>
        <p:txBody>
          <a:bodyPr>
            <a:normAutofit/>
          </a:bodyPr>
          <a:lstStyle/>
          <a:p>
            <a:r>
              <a:rPr lang="fi-FI" sz="4400" dirty="0"/>
              <a:t>Kareliassa haussa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25447" y="2393951"/>
            <a:ext cx="6021113" cy="3150727"/>
          </a:xfrm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fi-FI" dirty="0">
                <a:hlinkClick r:id="rId2"/>
              </a:rPr>
              <a:t>International Business </a:t>
            </a:r>
            <a:r>
              <a:rPr lang="fi-FI" dirty="0"/>
              <a:t>(Tradenomi AMK, 3,5v, 210 op)</a:t>
            </a:r>
          </a:p>
          <a:p>
            <a:pPr marL="400050" lvl="1" indent="0">
              <a:buNone/>
            </a:pPr>
            <a:r>
              <a:rPr lang="fi-FI" dirty="0">
                <a:hlinkClick r:id="rId3"/>
              </a:rPr>
              <a:t>Industrial Management </a:t>
            </a:r>
            <a:r>
              <a:rPr lang="fi-FI" dirty="0"/>
              <a:t>(Insinööri AMK, 4v, 240 op)</a:t>
            </a:r>
          </a:p>
          <a:p>
            <a:pPr marL="400050" lvl="1" indent="0">
              <a:buNone/>
            </a:pPr>
            <a:r>
              <a:rPr lang="fi-FI" dirty="0" err="1">
                <a:hlinkClick r:id="rId4"/>
              </a:rPr>
              <a:t>Information</a:t>
            </a:r>
            <a:r>
              <a:rPr lang="fi-FI" dirty="0">
                <a:hlinkClick r:id="rId4"/>
              </a:rPr>
              <a:t> and </a:t>
            </a:r>
            <a:r>
              <a:rPr lang="fi-FI" dirty="0" err="1">
                <a:hlinkClick r:id="rId4"/>
              </a:rPr>
              <a:t>Communication</a:t>
            </a:r>
            <a:r>
              <a:rPr lang="fi-FI" dirty="0">
                <a:hlinkClick r:id="rId4"/>
              </a:rPr>
              <a:t> Technology</a:t>
            </a:r>
            <a:br>
              <a:rPr lang="fi-FI" dirty="0"/>
            </a:br>
            <a:r>
              <a:rPr lang="fi-FI" dirty="0"/>
              <a:t>(Insinööri AMK, 4v, 240 op) </a:t>
            </a:r>
            <a:r>
              <a:rPr lang="fi-FI" dirty="0">
                <a:solidFill>
                  <a:srgbClr val="FF0000"/>
                </a:solidFill>
              </a:rPr>
              <a:t>–uusi!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4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1720" y="530942"/>
            <a:ext cx="11288560" cy="729814"/>
          </a:xfrm>
        </p:spPr>
        <p:txBody>
          <a:bodyPr/>
          <a:lstStyle/>
          <a:p>
            <a:r>
              <a:rPr lang="fi-FI" sz="2800" dirty="0"/>
              <a:t>Kevään 1. yhteishaku</a:t>
            </a:r>
            <a:br>
              <a:rPr lang="fi-FI" sz="2800" dirty="0"/>
            </a:br>
            <a:r>
              <a:rPr lang="fi-FI" sz="2800" dirty="0"/>
              <a:t>Karelian opiskelijavalintatavat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1720" y="1526626"/>
            <a:ext cx="10785240" cy="49351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International Business, Industrial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Todistusvalinnat (ylioppilas- ja </a:t>
            </a:r>
            <a:r>
              <a:rPr lang="fi-FI" dirty="0" err="1"/>
              <a:t>kv</a:t>
            </a:r>
            <a:r>
              <a:rPr lang="fi-FI" dirty="0"/>
              <a:t>-ylioppilastutkinnot, ammatillinen perustutkinto),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International UAS </a:t>
            </a:r>
            <a:r>
              <a:rPr lang="fi-FI" dirty="0" err="1"/>
              <a:t>Exam</a:t>
            </a:r>
            <a:r>
              <a:rPr lang="fi-FI" dirty="0"/>
              <a:t> –valintakoe,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SAT–testivalinta.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b="1" dirty="0" err="1"/>
              <a:t>Information</a:t>
            </a:r>
            <a:r>
              <a:rPr lang="fi-FI" b="1" dirty="0"/>
              <a:t> and </a:t>
            </a:r>
            <a:r>
              <a:rPr lang="fi-FI" b="1" dirty="0" err="1"/>
              <a:t>Communication</a:t>
            </a:r>
            <a:r>
              <a:rPr lang="fi-FI" b="1" dirty="0"/>
              <a:t>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Valintakurssi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>
                <a:hlinkClick r:id="rId3"/>
              </a:rPr>
              <a:t>ww.UASinfo.fi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Ammattikorkeakoulujen englanninkielinen tiedotussivu: Valintaperusteet, valintavat, tietoa englanninkielisistä </a:t>
            </a:r>
          </a:p>
          <a:p>
            <a:pPr marL="0" indent="0">
              <a:buNone/>
            </a:pPr>
            <a:r>
              <a:rPr lang="fi-FI" dirty="0"/>
              <a:t>koulutuksista.</a:t>
            </a:r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31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22299"/>
            <a:ext cx="6543368" cy="1702187"/>
          </a:xfrm>
        </p:spPr>
        <p:txBody>
          <a:bodyPr/>
          <a:lstStyle/>
          <a:p>
            <a:r>
              <a:rPr lang="fi-FI" sz="3600" dirty="0"/>
              <a:t>Kevään 2. yhteishaku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97840" y="2302934"/>
            <a:ext cx="8313174" cy="3482422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Hakuaika 15.3.</a:t>
            </a:r>
            <a:r>
              <a:rPr lang="en-FI" b="1" dirty="0"/>
              <a:t>–</a:t>
            </a:r>
            <a:r>
              <a:rPr lang="fi-FI" b="1" dirty="0"/>
              <a:t> 30.3.2023 klo 15.00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r>
              <a:rPr lang="fi-FI" dirty="0"/>
              <a:t>haussa suomen- ja ruotsinkielinen koulutus</a:t>
            </a:r>
          </a:p>
          <a:p>
            <a:pPr lvl="1"/>
            <a:r>
              <a:rPr lang="fi-FI" dirty="0"/>
              <a:t>tarvittavat liitteet hakuaikana, viimeistään 6.4.  </a:t>
            </a:r>
          </a:p>
          <a:p>
            <a:pPr lvl="1"/>
            <a:r>
              <a:rPr lang="fi-FI" dirty="0"/>
              <a:t>valintakokeen </a:t>
            </a:r>
            <a:r>
              <a:rPr lang="fi-FI" dirty="0">
                <a:hlinkClick r:id="rId2"/>
              </a:rPr>
              <a:t>yksilölliset järjestelypyynnöt </a:t>
            </a:r>
            <a:r>
              <a:rPr lang="fi-FI" dirty="0"/>
              <a:t>, viimeistään 6.4. </a:t>
            </a:r>
          </a:p>
        </p:txBody>
      </p:sp>
    </p:spTree>
    <p:extLst>
      <p:ext uri="{BB962C8B-B14F-4D97-AF65-F5344CB8AC3E}">
        <p14:creationId xmlns:p14="http://schemas.microsoft.com/office/powerpoint/2010/main" val="11241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71335" y="691764"/>
            <a:ext cx="6078213" cy="1702187"/>
          </a:xfrm>
        </p:spPr>
        <p:txBody>
          <a:bodyPr/>
          <a:lstStyle/>
          <a:p>
            <a:r>
              <a:rPr lang="fi-FI" dirty="0"/>
              <a:t>Kareliassa haussa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71335" y="2137026"/>
            <a:ext cx="6078213" cy="3400746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Kareliassa </a:t>
            </a:r>
            <a:r>
              <a:rPr lang="fi-FI" dirty="0">
                <a:hlinkClick r:id="rId2"/>
              </a:rPr>
              <a:t>haussa 18 ammattikorkeakoulututkintoon johtavaa koulutusta 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12 päivätoteutusta, 6 monimuotototeutusta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ensikertalaisuuskiintiö 80 %</a:t>
            </a:r>
          </a:p>
          <a:p>
            <a:endParaRPr lang="en-US" dirty="0"/>
          </a:p>
          <a:p>
            <a:r>
              <a:rPr lang="fi-FI" dirty="0"/>
              <a:t>5 ylempään ammattikorkeakoulututkintoon johtavaa koulutusta (monimuotototeutus, verkkototeutus)​</a:t>
            </a:r>
          </a:p>
        </p:txBody>
      </p:sp>
    </p:spTree>
    <p:extLst>
      <p:ext uri="{BB962C8B-B14F-4D97-AF65-F5344CB8AC3E}">
        <p14:creationId xmlns:p14="http://schemas.microsoft.com/office/powerpoint/2010/main" val="11037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elia-PP-pohja_mac">
  <a:themeElements>
    <a:clrScheme name="Mukautetut 1">
      <a:dk1>
        <a:srgbClr val="000000"/>
      </a:dk1>
      <a:lt1>
        <a:srgbClr val="FFFFFF"/>
      </a:lt1>
      <a:dk2>
        <a:srgbClr val="19693C"/>
      </a:dk2>
      <a:lt2>
        <a:srgbClr val="D0D0D0"/>
      </a:lt2>
      <a:accent1>
        <a:srgbClr val="19693A"/>
      </a:accent1>
      <a:accent2>
        <a:srgbClr val="DCEBB9"/>
      </a:accent2>
      <a:accent3>
        <a:srgbClr val="96C8B3"/>
      </a:accent3>
      <a:accent4>
        <a:srgbClr val="EBBE78"/>
      </a:accent4>
      <a:accent5>
        <a:srgbClr val="FAE169"/>
      </a:accent5>
      <a:accent6>
        <a:srgbClr val="D78C46"/>
      </a:accent6>
      <a:hlink>
        <a:srgbClr val="289646"/>
      </a:hlink>
      <a:folHlink>
        <a:srgbClr val="BEDC7D"/>
      </a:folHlink>
    </a:clrScheme>
    <a:fontScheme name="Nas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2" id="{4374AD7D-C1DE-CF46-8D2D-435BAEAFB26A}" vid="{8A198971-15C5-0348-A0D2-4DE6517DE5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CB51EBF8078C4409D970493B1851225" ma:contentTypeVersion="64" ma:contentTypeDescription="Luo uusi asiakirja." ma:contentTypeScope="" ma:versionID="0f8628e137fcd34363f2da696d0a43b1">
  <xsd:schema xmlns:xsd="http://www.w3.org/2001/XMLSchema" xmlns:xs="http://www.w3.org/2001/XMLSchema" xmlns:p="http://schemas.microsoft.com/office/2006/metadata/properties" xmlns:ns2="86a9b6ee-f6ba-464e-948e-b48de1b99516" targetNamespace="http://schemas.microsoft.com/office/2006/metadata/properties" ma:root="true" ma:fieldsID="2ebfb4db96994f5874eb94e07696e3b1" ns2:_="">
    <xsd:import namespace="86a9b6ee-f6ba-464e-948e-b48de1b995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9b6ee-f6ba-464e-948e-b48de1b99516" elementFormDefault="qualified">
    <xsd:import namespace="http://schemas.microsoft.com/office/2006/documentManagement/types"/>
    <xsd:import namespace="http://schemas.microsoft.com/office/infopath/2007/PartnerControls"/>
    <xsd:element name="_dlc_DocId" ma:index="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3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" nillable="true" ma:displayName="Taxonomy Catch All Column" ma:hidden="true" ma:list="{2d7b4111-c777-4592-8b68-4a003c2a36b8}" ma:internalName="TaxCatchAll" ma:showField="CatchAllData" ma:web="b607641b-6aab-49db-a154-7b726feba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2d7b4111-c777-4592-8b68-4a003c2a36b8}" ma:internalName="TaxCatchAllLabel" ma:readOnly="true" ma:showField="CatchAllDataLabel" ma:web="b607641b-6aab-49db-a154-7b726feba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872c823-5acf-47a6-b135-e786da36de66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a9b6ee-f6ba-464e-948e-b48de1b99516"/>
    <_dlc_DocId xmlns="86a9b6ee-f6ba-464e-948e-b48de1b99516">KARELIA-442-2</_dlc_DocId>
    <_dlc_DocIdUrl xmlns="86a9b6ee-f6ba-464e-948e-b48de1b99516">
      <Url>https://intranet.karelia.fi/_layouts/15/DocIdRedir.aspx?ID=KARELIA-442-2</Url>
      <Description>KARELIA-442-2</Description>
    </_dlc_DocIdUrl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C1326854-697E-4032-BCEC-BCC5EB244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a9b6ee-f6ba-464e-948e-b48de1b99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E3AC84-7373-4C40-8BCC-935341C28DB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ABD47D4-B880-46D7-81A5-9791FA9843A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711A9A4-3328-4C73-9F61-288346E2039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EB09A298-E83A-463B-B3E2-15BCC3FFFB3E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a9b6ee-f6ba-464e-948e-b48de1b99516"/>
    <ds:schemaRef ds:uri="http://purl.org/dc/terms/"/>
    <ds:schemaRef ds:uri="http://purl.org/dc/elements/1.1/"/>
  </ds:schemaRefs>
</ds:datastoreItem>
</file>

<file path=customXml/itemProps6.xml><?xml version="1.0" encoding="utf-8"?>
<ds:datastoreItem xmlns:ds="http://schemas.openxmlformats.org/officeDocument/2006/customXml" ds:itemID="{8B01975C-C744-47EA-ADE2-CF3EAC2C1FE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karelia-esityspohja-2020</Template>
  <TotalTime>966</TotalTime>
  <Words>793</Words>
  <Application>Microsoft Office PowerPoint</Application>
  <PresentationFormat>Laajakuva</PresentationFormat>
  <Paragraphs>132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Lucida Grande</vt:lpstr>
      <vt:lpstr>Poppins</vt:lpstr>
      <vt:lpstr>Karelia-PP-pohja_mac</vt:lpstr>
      <vt:lpstr>PowerPoint-esitys</vt:lpstr>
      <vt:lpstr>Korkeakoulujen yhteishaut 2023</vt:lpstr>
      <vt:lpstr>Korkeakoulujen yhteishaut 2023</vt:lpstr>
      <vt:lpstr>Uutta!</vt:lpstr>
      <vt:lpstr>Korkeakoulujen kevään 1. yhteishaku</vt:lpstr>
      <vt:lpstr>Kareliassa haussa</vt:lpstr>
      <vt:lpstr>Kevään 1. yhteishaku Karelian opiskelijavalintatavat</vt:lpstr>
      <vt:lpstr>Kevään 2. yhteishaku</vt:lpstr>
      <vt:lpstr>Kareliassa haussa</vt:lpstr>
      <vt:lpstr>Kevään 2. yhteishaku:  valintatavat</vt:lpstr>
      <vt:lpstr>Todistusvalinnat   </vt:lpstr>
      <vt:lpstr>AMK-valintakoe  29.5. – 2.6.2023</vt:lpstr>
      <vt:lpstr>AMK-valintakokeen rakenne</vt:lpstr>
      <vt:lpstr>Valintojen  jälkeen</vt:lpstr>
      <vt:lpstr>Ota yhteyttä </vt:lpstr>
      <vt:lpstr> Jätä  hyvä jälki.   </vt:lpstr>
    </vt:vector>
  </TitlesOfParts>
  <Company>Karelia-amk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Karjalainen Auli</dc:creator>
  <cp:lastModifiedBy>Kukkonen Kirsi</cp:lastModifiedBy>
  <cp:revision>143</cp:revision>
  <cp:lastPrinted>2022-10-04T07:00:44Z</cp:lastPrinted>
  <dcterms:created xsi:type="dcterms:W3CDTF">2020-09-25T06:46:51Z</dcterms:created>
  <dcterms:modified xsi:type="dcterms:W3CDTF">2022-10-07T10:28:40Z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0x010100ACB51EBF8078C4409D970493B1851225</vt:lpwstr>
  </property>
  <property fmtid="{D5CDD505-2E9C-101B-9397-08002B2CF9AE}" pid="3" name="_dlc_DocIdItemGuid">
    <vt:lpwstr>41cebcce-d9f3-4530-8da5-a698a6309ea2</vt:lpwstr>
  </property>
</Properties>
</file>