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7"/>
  </p:sldMasterIdLst>
  <p:notesMasterIdLst>
    <p:notesMasterId r:id="rId26"/>
  </p:notesMasterIdLst>
  <p:handoutMasterIdLst>
    <p:handoutMasterId r:id="rId27"/>
  </p:handoutMasterIdLst>
  <p:sldIdLst>
    <p:sldId id="265" r:id="rId8"/>
    <p:sldId id="292" r:id="rId9"/>
    <p:sldId id="271" r:id="rId10"/>
    <p:sldId id="273" r:id="rId11"/>
    <p:sldId id="272" r:id="rId12"/>
    <p:sldId id="291" r:id="rId13"/>
    <p:sldId id="275" r:id="rId14"/>
    <p:sldId id="296" r:id="rId15"/>
    <p:sldId id="294" r:id="rId16"/>
    <p:sldId id="276" r:id="rId17"/>
    <p:sldId id="277" r:id="rId18"/>
    <p:sldId id="278" r:id="rId19"/>
    <p:sldId id="282" r:id="rId20"/>
    <p:sldId id="284" r:id="rId21"/>
    <p:sldId id="286" r:id="rId22"/>
    <p:sldId id="290" r:id="rId23"/>
    <p:sldId id="295" r:id="rId24"/>
    <p:sldId id="289" r:id="rId25"/>
  </p:sldIdLst>
  <p:sldSz cx="12192000" cy="6858000"/>
  <p:notesSz cx="6797675" cy="9926638"/>
  <p:defaultTextStyle>
    <a:defPPr>
      <a:defRPr lang="fi-FI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kkonen Kirsi" initials="KK" lastIdx="1" clrIdx="0">
    <p:extLst>
      <p:ext uri="{19B8F6BF-5375-455C-9EA6-DF929625EA0E}">
        <p15:presenceInfo xmlns:p15="http://schemas.microsoft.com/office/powerpoint/2012/main" userId="S::KukkonenK@karelia.fi::e8e28930-624b-4917-8f9c-fd322c5a8ee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69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9" autoAdjust="0"/>
    <p:restoredTop sz="82272" autoAdjust="0"/>
  </p:normalViewPr>
  <p:slideViewPr>
    <p:cSldViewPr snapToGrid="0" snapToObjects="1">
      <p:cViewPr varScale="1">
        <p:scale>
          <a:sx n="104" d="100"/>
          <a:sy n="104" d="100"/>
        </p:scale>
        <p:origin x="702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5" d="100"/>
          <a:sy n="95" d="100"/>
        </p:scale>
        <p:origin x="-4744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25263" y="217683"/>
            <a:ext cx="2994687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onstantia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611932" y="217683"/>
            <a:ext cx="2972163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CC022F-5633-6543-894E-FD2DE400FD49}" type="datetime1">
              <a:rPr lang="fi-FI" smtClean="0">
                <a:latin typeface="Constantia"/>
              </a:rPr>
              <a:pPr/>
              <a:t>15.11.2024</a:t>
            </a:fld>
            <a:endParaRPr lang="en-US" dirty="0">
              <a:latin typeface="Constanti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25263" y="9196388"/>
            <a:ext cx="2994687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onstanti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611932" y="9196388"/>
            <a:ext cx="3000232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E63BAE-304B-2D44-8228-4473014F36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77050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931863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132946" y="4874787"/>
            <a:ext cx="4531783" cy="40069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8" name="Header Placeholder 1"/>
          <p:cNvSpPr>
            <a:spLocks noGrp="1"/>
          </p:cNvSpPr>
          <p:nvPr>
            <p:ph type="hdr" sz="quarter"/>
          </p:nvPr>
        </p:nvSpPr>
        <p:spPr>
          <a:xfrm>
            <a:off x="225263" y="217683"/>
            <a:ext cx="2994687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onstantia"/>
            </a:endParaRPr>
          </a:p>
        </p:txBody>
      </p:sp>
      <p:sp>
        <p:nvSpPr>
          <p:cNvPr id="9" name="Date Placeholder 2"/>
          <p:cNvSpPr>
            <a:spLocks noGrp="1"/>
          </p:cNvSpPr>
          <p:nvPr>
            <p:ph type="dt" sz="quarter" idx="1"/>
          </p:nvPr>
        </p:nvSpPr>
        <p:spPr>
          <a:xfrm>
            <a:off x="3611932" y="217683"/>
            <a:ext cx="2972163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CC022F-5633-6543-894E-FD2DE400FD49}" type="datetime1">
              <a:rPr lang="fi-FI" smtClean="0">
                <a:latin typeface="Constantia"/>
              </a:rPr>
              <a:pPr/>
              <a:t>15.11.2024</a:t>
            </a:fld>
            <a:endParaRPr lang="en-US" dirty="0">
              <a:latin typeface="Constantia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4"/>
          </p:nvPr>
        </p:nvSpPr>
        <p:spPr>
          <a:xfrm>
            <a:off x="225263" y="9196388"/>
            <a:ext cx="2994687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onstantia"/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3611932" y="9196388"/>
            <a:ext cx="3000232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E63BAE-304B-2D44-8228-4473014F36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91613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>
              <a:latin typeface="Constantia"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63BAE-304B-2D44-8228-4473014F364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015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>
              <a:latin typeface="Constantia"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63BAE-304B-2D44-8228-4473014F364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310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>
              <a:latin typeface="Constantia"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63BAE-304B-2D44-8228-4473014F364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076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>
              <a:latin typeface="Constantia"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63BAE-304B-2D44-8228-4473014F364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719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Toisessa</a:t>
            </a:r>
            <a:r>
              <a:rPr lang="fi-FI" baseline="0" dirty="0"/>
              <a:t> yhteishaussa, todistusvalinnassa huomioidaan ylioppilastutkinnot ja </a:t>
            </a:r>
            <a:r>
              <a:rPr lang="fi-FI" baseline="0" dirty="0" err="1"/>
              <a:t>kv</a:t>
            </a:r>
            <a:r>
              <a:rPr lang="fi-FI" baseline="0" dirty="0"/>
              <a:t>-yo-tutkinnot (IB, EB, RP/DIA) sekä ammatillisesta perustutkinnot, jotka on suoritettu 1.8.2015 jälkeen. Ammatillisten tutkintojen arvosanat tulee olla tallennettu Koskeen 16.5. mennessä. Todistusvalinnan tulokset julkaistaan 27.5.2024 mennessä.</a:t>
            </a:r>
          </a:p>
          <a:p>
            <a:r>
              <a:rPr lang="fi-FI" baseline="0" dirty="0"/>
              <a:t>Ylioppilastutkinnosta huomioidaan äidinkieli, matematiikka ja vieras/toinen kieli kaikilta + lisäksi kaksi parasta pisteitä tuottavaa </a:t>
            </a:r>
            <a:r>
              <a:rPr lang="fi-FI" baseline="0" dirty="0" err="1"/>
              <a:t>reaalia</a:t>
            </a:r>
            <a:r>
              <a:rPr lang="fi-FI" baseline="0" dirty="0"/>
              <a:t>/vierasta kieltä.</a:t>
            </a:r>
          </a:p>
          <a:p>
            <a:r>
              <a:rPr lang="fi-FI" baseline="0" dirty="0"/>
              <a:t>Ammatillisista tutkinnoista huomioidaan kolmen yhteisen tutkinnon osan arvosanat eli viestintä- ja vuorovaikutus osaaminen, </a:t>
            </a:r>
            <a:r>
              <a:rPr lang="fi-FI" baseline="0" dirty="0" err="1"/>
              <a:t>matemaattis</a:t>
            </a:r>
            <a:r>
              <a:rPr lang="fi-FI" baseline="0" dirty="0"/>
              <a:t>-luonnontieteellinen osaaminen sekä yhteiskunta- ja työelämäosaaminen) sekä painotettu keskiarvo.</a:t>
            </a:r>
            <a:endParaRPr lang="fi-FI" dirty="0"/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latin typeface="Constantia"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E63BAE-304B-2D44-8228-4473014F364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416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>
              <a:latin typeface="Constantia"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63BAE-304B-2D44-8228-4473014F364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949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>
              <a:latin typeface="Constantia"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63BAE-304B-2D44-8228-4473014F364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619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loitusdia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347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ksti ja kuva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84489" y="691764"/>
            <a:ext cx="6126028" cy="2259336"/>
          </a:xfrm>
        </p:spPr>
        <p:txBody>
          <a:bodyPr>
            <a:normAutofit/>
          </a:bodyPr>
          <a:lstStyle>
            <a:lvl1pPr algn="l">
              <a:defRPr sz="5400">
                <a:solidFill>
                  <a:srgbClr val="19693C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84489" y="3429000"/>
            <a:ext cx="6126028" cy="285381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4090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kautettu asettelu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9D1CE3E-A1FF-0840-8F57-F246DC7D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73393"/>
            <a:ext cx="6543368" cy="1702187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fi-US" dirty="0"/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5DAA945E-9DE6-3F40-A71A-D125B7834F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3030794"/>
            <a:ext cx="8313174" cy="3296264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280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/>
          <p:cNvSpPr>
            <a:spLocks noGrp="1"/>
          </p:cNvSpPr>
          <p:nvPr>
            <p:ph type="pic" sz="quarter" idx="10"/>
          </p:nvPr>
        </p:nvSpPr>
        <p:spPr>
          <a:xfrm>
            <a:off x="609600" y="423380"/>
            <a:ext cx="11068051" cy="5033524"/>
          </a:xfrm>
        </p:spPr>
        <p:txBody>
          <a:bodyPr/>
          <a:lstStyle/>
          <a:p>
            <a:pPr lvl="0"/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38907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ukautettu asettelu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4D19AB-CB1E-0743-8440-005BF23B2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5565" y="1427018"/>
            <a:ext cx="9337962" cy="4017818"/>
          </a:xfrm>
        </p:spPr>
        <p:txBody>
          <a:bodyPr/>
          <a:lstStyle>
            <a:lvl1pPr algn="ctr">
              <a:defRPr sz="6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US" dirty="0"/>
          </a:p>
        </p:txBody>
      </p:sp>
    </p:spTree>
    <p:extLst>
      <p:ext uri="{BB962C8B-B14F-4D97-AF65-F5344CB8AC3E}">
        <p14:creationId xmlns:p14="http://schemas.microsoft.com/office/powerpoint/2010/main" val="327187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185A3DD-669B-A443-8A6C-CF05F3DCD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614" y="3301380"/>
            <a:ext cx="10284771" cy="3165119"/>
          </a:xfrm>
        </p:spPr>
        <p:txBody>
          <a:bodyPr/>
          <a:lstStyle>
            <a:lvl1pPr algn="ctr">
              <a:defRPr sz="6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US" dirty="0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EB48E245-A2A9-9C43-B109-D18710050D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4088" y="2051050"/>
            <a:ext cx="5141912" cy="706438"/>
          </a:xfrm>
        </p:spPr>
        <p:txBody>
          <a:bodyPr/>
          <a:lstStyle>
            <a:lvl1pPr algn="l">
              <a:buNone/>
              <a:defRPr>
                <a:solidFill>
                  <a:schemeClr val="bg1"/>
                </a:solidFill>
              </a:defRPr>
            </a:lvl1pPr>
            <a:lvl2pPr algn="l">
              <a:buNone/>
              <a:defRPr>
                <a:solidFill>
                  <a:schemeClr val="bg1"/>
                </a:solidFill>
              </a:defRPr>
            </a:lvl2pPr>
            <a:lvl3pPr algn="l">
              <a:buNone/>
              <a:defRPr>
                <a:solidFill>
                  <a:schemeClr val="bg1"/>
                </a:solidFill>
              </a:defRPr>
            </a:lvl3pPr>
            <a:lvl4pPr algn="l">
              <a:buNone/>
              <a:defRPr>
                <a:solidFill>
                  <a:schemeClr val="bg1"/>
                </a:solidFill>
              </a:defRPr>
            </a:lvl4pPr>
            <a:lvl5pPr algn="l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US" dirty="0"/>
          </a:p>
        </p:txBody>
      </p:sp>
    </p:spTree>
    <p:extLst>
      <p:ext uri="{BB962C8B-B14F-4D97-AF65-F5344CB8AC3E}">
        <p14:creationId xmlns:p14="http://schemas.microsoft.com/office/powerpoint/2010/main" val="26202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ijän nimi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14631" y="2160965"/>
            <a:ext cx="5781369" cy="1927102"/>
          </a:xfrm>
        </p:spPr>
        <p:txBody>
          <a:bodyPr>
            <a:normAutofit/>
          </a:bodyPr>
          <a:lstStyle>
            <a:lvl1pPr>
              <a:defRPr sz="6600" b="1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6CD1DA3F-D3C2-7646-B83A-A31150665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2968" y="663677"/>
            <a:ext cx="4439264" cy="4572000"/>
          </a:xfrm>
        </p:spPr>
        <p:txBody>
          <a:bodyPr>
            <a:normAutofit/>
          </a:bodyPr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2920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teksti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0" y="691764"/>
            <a:ext cx="5653548" cy="1702187"/>
          </a:xfrm>
        </p:spPr>
        <p:txBody>
          <a:bodyPr>
            <a:normAutofit/>
          </a:bodyPr>
          <a:lstStyle>
            <a:lvl1pPr algn="l">
              <a:defRPr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0" y="2759076"/>
            <a:ext cx="5653548" cy="2785602"/>
          </a:xfrm>
        </p:spPr>
        <p:txBody>
          <a:bodyPr>
            <a:normAutofit/>
          </a:bodyPr>
          <a:lstStyle>
            <a:lvl2pPr>
              <a:defRPr>
                <a:solidFill>
                  <a:srgbClr val="595959"/>
                </a:solidFill>
              </a:defRPr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147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ja teksti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0" y="691764"/>
            <a:ext cx="5653548" cy="1702187"/>
          </a:xfrm>
        </p:spPr>
        <p:txBody>
          <a:bodyPr>
            <a:normAutofit/>
          </a:bodyPr>
          <a:lstStyle>
            <a:lvl1pPr algn="l">
              <a:defRPr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0" y="2759076"/>
            <a:ext cx="5653548" cy="2785602"/>
          </a:xfrm>
        </p:spPr>
        <p:txBody>
          <a:bodyPr>
            <a:normAutofit/>
          </a:bodyPr>
          <a:lstStyle>
            <a:lvl2pPr>
              <a:defRPr>
                <a:solidFill>
                  <a:srgbClr val="595959"/>
                </a:solidFill>
              </a:defRPr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3D97C76C-288A-4443-B61A-46082CADB7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441950" cy="6858000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US"/>
          </a:p>
        </p:txBody>
      </p:sp>
    </p:spTree>
    <p:extLst>
      <p:ext uri="{BB962C8B-B14F-4D97-AF65-F5344CB8AC3E}">
        <p14:creationId xmlns:p14="http://schemas.microsoft.com/office/powerpoint/2010/main" val="389713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teksti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2452" y="691764"/>
            <a:ext cx="5653548" cy="1702187"/>
          </a:xfrm>
        </p:spPr>
        <p:txBody>
          <a:bodyPr>
            <a:norm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4FF9C358-BB74-F84D-ADDC-4A4D4289C4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691764"/>
            <a:ext cx="5791466" cy="471494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5517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22257" y="1169664"/>
            <a:ext cx="4916660" cy="5083651"/>
          </a:xfrm>
        </p:spPr>
        <p:txBody>
          <a:bodyPr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884606" y="727212"/>
            <a:ext cx="5791466" cy="471494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1743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i ja kuva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22256" y="1169664"/>
            <a:ext cx="4887163" cy="5083651"/>
          </a:xfrm>
        </p:spPr>
        <p:txBody>
          <a:bodyPr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34A55CE7-687F-4F40-BECE-0C8C7BE6A4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84606" y="727212"/>
            <a:ext cx="5791466" cy="471494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6543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ja kuva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7083" y="1169664"/>
            <a:ext cx="4901833" cy="5083651"/>
          </a:xfrm>
        </p:spPr>
        <p:txBody>
          <a:bodyPr>
            <a:normAutofit/>
          </a:bodyPr>
          <a:lstStyle>
            <a:lvl1pPr algn="l">
              <a:defRPr sz="5400">
                <a:solidFill>
                  <a:srgbClr val="19693C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1B870629-8278-B741-AD33-69BD84FA52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84606" y="727212"/>
            <a:ext cx="5791466" cy="471494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7541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00" y="691764"/>
            <a:ext cx="5486400" cy="170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perustyylejä naps.</a:t>
            </a:r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5998" y="2686050"/>
            <a:ext cx="5658919" cy="2785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18701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accent5"/>
                </a:solidFill>
                <a:latin typeface="Constantia"/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3" r:id="rId2"/>
    <p:sldLayoutId id="2147483727" r:id="rId3"/>
    <p:sldLayoutId id="2147483724" r:id="rId4"/>
    <p:sldLayoutId id="2147483735" r:id="rId5"/>
    <p:sldLayoutId id="2147483729" r:id="rId6"/>
    <p:sldLayoutId id="2147483725" r:id="rId7"/>
    <p:sldLayoutId id="2147483730" r:id="rId8"/>
    <p:sldLayoutId id="2147483731" r:id="rId9"/>
    <p:sldLayoutId id="2147483732" r:id="rId10"/>
    <p:sldLayoutId id="2147483734" r:id="rId11"/>
    <p:sldLayoutId id="2147483728" r:id="rId12"/>
    <p:sldLayoutId id="2147483736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800" b="1" i="0" kern="1200">
          <a:solidFill>
            <a:schemeClr val="accent1"/>
          </a:solidFill>
          <a:latin typeface="Poppins" pitchFamily="2" charset="77"/>
          <a:ea typeface="ＭＳ Ｐゴシック" charset="0"/>
          <a:cs typeface="Poppins" pitchFamily="2" charset="77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800">
          <a:solidFill>
            <a:srgbClr val="00AEC4"/>
          </a:solidFill>
          <a:latin typeface="Constantia" charset="0"/>
          <a:ea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800">
          <a:solidFill>
            <a:srgbClr val="00AEC4"/>
          </a:solidFill>
          <a:latin typeface="Constantia" charset="0"/>
          <a:ea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800">
          <a:solidFill>
            <a:srgbClr val="00AEC4"/>
          </a:solidFill>
          <a:latin typeface="Constantia" charset="0"/>
          <a:ea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800">
          <a:solidFill>
            <a:srgbClr val="00AEC4"/>
          </a:solidFill>
          <a:latin typeface="Constantia" charset="0"/>
          <a:ea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800">
          <a:solidFill>
            <a:srgbClr val="00AEC4"/>
          </a:solidFill>
          <a:latin typeface="Constantia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800">
          <a:solidFill>
            <a:srgbClr val="00AEC4"/>
          </a:solidFill>
          <a:latin typeface="Constantia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800">
          <a:solidFill>
            <a:srgbClr val="00AEC4"/>
          </a:solidFill>
          <a:latin typeface="Constantia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800">
          <a:solidFill>
            <a:srgbClr val="00AEC4"/>
          </a:solidFill>
          <a:latin typeface="Constantia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BFBFBF"/>
        </a:buClr>
        <a:buFont typeface="Lucida Grande" charset="0"/>
        <a:buChar char="-"/>
        <a:defRPr sz="2800" b="0" i="0" kern="1200">
          <a:solidFill>
            <a:schemeClr val="tx1"/>
          </a:solidFill>
          <a:latin typeface="Poppins" pitchFamily="2" charset="77"/>
          <a:ea typeface="ＭＳ Ｐゴシック" charset="0"/>
          <a:cs typeface="Poppins" pitchFamily="2" charset="77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BFBFBF"/>
        </a:buClr>
        <a:buFont typeface="Lucida Grande" charset="0"/>
        <a:buChar char="-"/>
        <a:defRPr sz="2800" b="0" i="0" kern="1200">
          <a:solidFill>
            <a:schemeClr val="tx1">
              <a:lumMod val="65000"/>
              <a:lumOff val="35000"/>
            </a:schemeClr>
          </a:solidFill>
          <a:latin typeface="Poppins" pitchFamily="2" charset="77"/>
          <a:ea typeface="ＭＳ Ｐゴシック" charset="0"/>
          <a:cs typeface="Poppins" pitchFamily="2" charset="77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BFBFBF"/>
        </a:buClr>
        <a:buFont typeface="Lucida Grande" charset="0"/>
        <a:buChar char="-"/>
        <a:defRPr sz="2400" b="0" i="0" kern="1200">
          <a:solidFill>
            <a:schemeClr val="tx1"/>
          </a:solidFill>
          <a:latin typeface="Poppins" pitchFamily="2" charset="77"/>
          <a:ea typeface="ＭＳ Ｐゴシック" charset="0"/>
          <a:cs typeface="Poppins" pitchFamily="2" charset="77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BFBFBF"/>
        </a:buClr>
        <a:buFont typeface="Lucida Grande" charset="0"/>
        <a:buChar char="-"/>
        <a:defRPr sz="2000" b="0" i="0" kern="1200">
          <a:solidFill>
            <a:schemeClr val="tx1"/>
          </a:solidFill>
          <a:latin typeface="Poppins" pitchFamily="2" charset="77"/>
          <a:ea typeface="ＭＳ Ｐゴシック" charset="0"/>
          <a:cs typeface="Poppins" pitchFamily="2" charset="77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BFBFBF"/>
        </a:buClr>
        <a:buFont typeface="Lucida Grande" charset="0"/>
        <a:buChar char="-"/>
        <a:defRPr sz="2000" b="0" i="0" kern="1200">
          <a:solidFill>
            <a:schemeClr val="tx1"/>
          </a:solidFill>
          <a:latin typeface="Poppins" pitchFamily="2" charset="77"/>
          <a:ea typeface="ＭＳ Ｐゴシック" charset="0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mattikorkeakouluun.fi/hakijalle/valintatavat/todistusvalinta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www.ammattikorkeakouluun.fi/hakijalle/valintatavat/amk-valintakoe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mattikorkeakouluun.fi/hakijalle/valintatavat/todistusvalinta/#amk-todistusvalint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mmattikorkeakouluun.fi/hakijalle/valintatavat/amk-valintakoe/" TargetMode="Externa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arelia.fi/amk-tutkinnot/?_hakuaika=kevaan-2-haku" TargetMode="Externa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mattikorkeakouluun.fi/opiskelu/#opintojapohtivalle" TargetMode="External"/><Relationship Id="rId2" Type="http://schemas.openxmlformats.org/officeDocument/2006/relationships/hyperlink" Target="https://www.ammattikorkeakouluun.fi/opiskelu/#amktutkinto" TargetMode="Externa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://www.karelia.fi/hakeminen" TargetMode="External"/><Relationship Id="rId4" Type="http://schemas.openxmlformats.org/officeDocument/2006/relationships/hyperlink" Target="https://opintopolku.fi/konfo/fi/ohjaava-hak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relia.fi/en/education/bachelor-s-degrees/industrial-management" TargetMode="External"/><Relationship Id="rId2" Type="http://schemas.openxmlformats.org/officeDocument/2006/relationships/hyperlink" Target="http://www.karelia.fi/en/education/bachelor-s-degrees/international-business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karelia.fi/en/information-and-communication-technology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asinfo.f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mmattikorkeakouluun.fi/hakijalle/valintatavat/amk-valintakoe/#saavutettavuus" TargetMode="Externa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948E7F-55C4-5D4F-8B89-CAC822EB0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8172" y="1530774"/>
            <a:ext cx="10284771" cy="4542873"/>
          </a:xfrm>
        </p:spPr>
        <p:txBody>
          <a:bodyPr/>
          <a:lstStyle/>
          <a:p>
            <a:r>
              <a:rPr lang="fi-FI" sz="6600" dirty="0"/>
              <a:t>Tervetuloa Hae Kareliaan –päivään!</a:t>
            </a:r>
            <a:endParaRPr lang="fi-US" sz="6600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EFBC843-0D17-A346-9EF4-15579C2134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4088" y="1124373"/>
            <a:ext cx="5693292" cy="1429173"/>
          </a:xfrm>
        </p:spPr>
        <p:txBody>
          <a:bodyPr/>
          <a:lstStyle/>
          <a:p>
            <a:r>
              <a:rPr lang="fi-FI" sz="1800" dirty="0"/>
              <a:t>Hakijapalvelut</a:t>
            </a:r>
          </a:p>
          <a:p>
            <a:endParaRPr lang="fi-US" sz="1800" dirty="0"/>
          </a:p>
        </p:txBody>
      </p:sp>
    </p:spTree>
    <p:extLst>
      <p:ext uri="{BB962C8B-B14F-4D97-AF65-F5344CB8AC3E}">
        <p14:creationId xmlns:p14="http://schemas.microsoft.com/office/powerpoint/2010/main" val="206572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671335" y="691765"/>
            <a:ext cx="5911065" cy="905808"/>
          </a:xfrm>
        </p:spPr>
        <p:txBody>
          <a:bodyPr>
            <a:normAutofit fontScale="90000"/>
          </a:bodyPr>
          <a:lstStyle/>
          <a:p>
            <a:r>
              <a:rPr lang="fi-FI" dirty="0"/>
              <a:t>Uusia  hakukohteita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671335" y="1597573"/>
            <a:ext cx="6078213" cy="39401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sz="1800" b="1" dirty="0"/>
          </a:p>
          <a:p>
            <a:pPr marL="0" indent="0">
              <a:buNone/>
            </a:pPr>
            <a:r>
              <a:rPr lang="fi-FI" sz="1800" b="1" dirty="0">
                <a:solidFill>
                  <a:srgbClr val="FF0000"/>
                </a:solidFill>
              </a:rPr>
              <a:t>UUSI</a:t>
            </a:r>
          </a:p>
          <a:p>
            <a:pPr marL="0" indent="0">
              <a:buNone/>
            </a:pPr>
            <a:r>
              <a:rPr lang="fi-FI" sz="1800" b="1" dirty="0"/>
              <a:t>Restonomi (AMK), Tiimioppiminen ja yrittäjyystaidot</a:t>
            </a:r>
          </a:p>
          <a:p>
            <a:pPr marL="0" indent="0">
              <a:buNone/>
            </a:pPr>
            <a:r>
              <a:rPr lang="fi-FI" sz="1800" b="1" dirty="0"/>
              <a:t>	</a:t>
            </a:r>
            <a:r>
              <a:rPr lang="fi-FI" sz="1800" dirty="0"/>
              <a:t>10 aloituspaikkaa</a:t>
            </a:r>
            <a:endParaRPr lang="fi-FI" sz="1800" b="1" dirty="0"/>
          </a:p>
          <a:p>
            <a:pPr marL="0" indent="0">
              <a:buNone/>
            </a:pPr>
            <a:endParaRPr lang="fi-FI" sz="1800" b="1" dirty="0"/>
          </a:p>
          <a:p>
            <a:pPr marL="0" indent="0">
              <a:buNone/>
            </a:pPr>
            <a:r>
              <a:rPr lang="fi-FI" sz="1800" b="1" dirty="0"/>
              <a:t>Tradenomi (AMK), Tiimioppiminen ja yrittäjyystaidot</a:t>
            </a:r>
          </a:p>
          <a:p>
            <a:r>
              <a:rPr lang="fi-FI" sz="1800" dirty="0"/>
              <a:t>15 aloituspaikkaa</a:t>
            </a:r>
          </a:p>
          <a:p>
            <a:endParaRPr lang="fi-FI" sz="1800" dirty="0"/>
          </a:p>
          <a:p>
            <a:pPr marL="0" indent="0">
              <a:buNone/>
            </a:pPr>
            <a:r>
              <a:rPr lang="fi-FI" sz="1800" b="1" dirty="0"/>
              <a:t>Medianomi (AMK), Tiimioppiminen ja yrittäjyystaidot</a:t>
            </a:r>
          </a:p>
          <a:p>
            <a:r>
              <a:rPr lang="fi-FI" sz="1800" dirty="0"/>
              <a:t>10 aloituspaikkaa</a:t>
            </a:r>
          </a:p>
          <a:p>
            <a:endParaRPr lang="fi-FI" sz="1800" dirty="0"/>
          </a:p>
          <a:p>
            <a:r>
              <a:rPr lang="fi-FI" sz="1800" dirty="0"/>
              <a:t>Valintatapana yksilö- ja tiimihaastattelu.</a:t>
            </a:r>
          </a:p>
        </p:txBody>
      </p:sp>
    </p:spTree>
    <p:extLst>
      <p:ext uri="{BB962C8B-B14F-4D97-AF65-F5344CB8AC3E}">
        <p14:creationId xmlns:p14="http://schemas.microsoft.com/office/powerpoint/2010/main" val="110372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243928"/>
            <a:ext cx="6543368" cy="1702187"/>
          </a:xfrm>
        </p:spPr>
        <p:txBody>
          <a:bodyPr/>
          <a:lstStyle/>
          <a:p>
            <a:r>
              <a:rPr lang="fi-FI" sz="3600" dirty="0"/>
              <a:t>Kevään 2. yhteishaun </a:t>
            </a:r>
            <a:br>
              <a:rPr lang="fi-FI" sz="3600" dirty="0"/>
            </a:br>
            <a:r>
              <a:rPr lang="fi-FI" sz="3600" dirty="0"/>
              <a:t>valintatavat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1842347"/>
            <a:ext cx="8313174" cy="4484711"/>
          </a:xfrm>
        </p:spPr>
        <p:txBody>
          <a:bodyPr>
            <a:normAutofit lnSpcReduction="10000"/>
          </a:bodyPr>
          <a:lstStyle/>
          <a:p>
            <a:pPr lvl="1"/>
            <a:r>
              <a:rPr lang="fi-FI" b="1" dirty="0">
                <a:hlinkClick r:id="rId3"/>
              </a:rPr>
              <a:t>Todistusvalinnat</a:t>
            </a:r>
            <a:r>
              <a:rPr lang="fi-FI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ammatillinen perustutkinto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ylioppilastutkinnot</a:t>
            </a:r>
          </a:p>
          <a:p>
            <a:pPr lvl="1"/>
            <a:endParaRPr lang="fi-FI" dirty="0">
              <a:hlinkClick r:id="rId4"/>
            </a:endParaRPr>
          </a:p>
          <a:p>
            <a:pPr lvl="1"/>
            <a:r>
              <a:rPr lang="fi-FI" b="1" dirty="0">
                <a:hlinkClick r:id="rId4"/>
              </a:rPr>
              <a:t>AMK-valintakoe</a:t>
            </a:r>
            <a:r>
              <a:rPr lang="fi-FI" dirty="0"/>
              <a:t> </a:t>
            </a:r>
          </a:p>
          <a:p>
            <a:pPr lvl="1"/>
            <a:r>
              <a:rPr lang="fi-FI" dirty="0"/>
              <a:t>26. – 28.5.2025</a:t>
            </a:r>
            <a:br>
              <a:rPr lang="fi-FI" dirty="0">
                <a:solidFill>
                  <a:srgbClr val="FF0000"/>
                </a:solidFill>
              </a:rPr>
            </a:br>
            <a:r>
              <a:rPr lang="fi-FI" dirty="0"/>
              <a:t>Valintakoe Kareliassa 27. – 28.5.2025</a:t>
            </a:r>
          </a:p>
          <a:p>
            <a:pPr lvl="1"/>
            <a:endParaRPr lang="fi-FI" dirty="0"/>
          </a:p>
          <a:p>
            <a:pPr marL="457200" lvl="1" indent="0">
              <a:buNone/>
            </a:pPr>
            <a:r>
              <a:rPr lang="fi-FI" dirty="0"/>
              <a:t>Lisäksi</a:t>
            </a:r>
          </a:p>
          <a:p>
            <a:pPr lvl="1"/>
            <a:r>
              <a:rPr lang="fi-FI" b="1" dirty="0">
                <a:solidFill>
                  <a:srgbClr val="00B050"/>
                </a:solidFill>
              </a:rPr>
              <a:t>Valintakoekurssi</a:t>
            </a:r>
          </a:p>
          <a:p>
            <a:pPr lvl="1"/>
            <a:r>
              <a:rPr lang="fi-FI" b="1" dirty="0">
                <a:solidFill>
                  <a:srgbClr val="00B050"/>
                </a:solidFill>
              </a:rPr>
              <a:t>Oma valintakoe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0249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657013"/>
            <a:ext cx="6543368" cy="1167473"/>
          </a:xfrm>
        </p:spPr>
        <p:txBody>
          <a:bodyPr/>
          <a:lstStyle/>
          <a:p>
            <a:r>
              <a:rPr lang="fi-FI" sz="4000" dirty="0"/>
              <a:t>Ketkä mukana todistusvalinnoissa?</a:t>
            </a:r>
            <a:br>
              <a:rPr lang="fi-FI" sz="4000" dirty="0"/>
            </a:br>
            <a:r>
              <a:rPr lang="fi-FI" sz="4000" dirty="0"/>
              <a:t>	</a:t>
            </a:r>
            <a:endParaRPr lang="fi-FI" sz="360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1824486"/>
            <a:ext cx="9702800" cy="4769353"/>
          </a:xfrm>
        </p:spPr>
        <p:txBody>
          <a:bodyPr>
            <a:normAutofit fontScale="62500" lnSpcReduction="20000"/>
          </a:bodyPr>
          <a:lstStyle/>
          <a:p>
            <a:pPr>
              <a:buFontTx/>
              <a:buChar char="-"/>
            </a:pPr>
            <a:r>
              <a:rPr lang="fi-FI" dirty="0"/>
              <a:t>Ammatillinen perustutkinto, joka on suoritettu 1.8.2015 jälkeen </a:t>
            </a:r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r>
              <a:rPr lang="fi-FI" b="1" dirty="0"/>
              <a:t>Keväällä 2025 valmistuvat hakijat </a:t>
            </a:r>
          </a:p>
          <a:p>
            <a:pPr lvl="1">
              <a:buFontTx/>
              <a:buChar char="-"/>
            </a:pPr>
            <a:endParaRPr lang="fi-FI" dirty="0"/>
          </a:p>
          <a:p>
            <a:pPr lvl="1">
              <a:buFontTx/>
              <a:buChar char="-"/>
            </a:pPr>
            <a:r>
              <a:rPr lang="fi-FI" dirty="0"/>
              <a:t>Ammatillisessa todistusvalinnassa ovat mukana hakijat, joiden tarvittavat suoritustiedot sekä tutkintosuorituksen vahvistuspäivämäärä on </a:t>
            </a:r>
            <a:r>
              <a:rPr lang="fi-FI" b="1" dirty="0"/>
              <a:t>tallennettu</a:t>
            </a:r>
            <a:r>
              <a:rPr lang="fi-FI" dirty="0"/>
              <a:t> </a:t>
            </a:r>
            <a:r>
              <a:rPr lang="fi-FI" b="1" dirty="0"/>
              <a:t>KOSKI-palveluun</a:t>
            </a:r>
            <a:r>
              <a:rPr lang="fi-FI" dirty="0"/>
              <a:t> </a:t>
            </a:r>
            <a:r>
              <a:rPr lang="fi-FI" b="1" dirty="0"/>
              <a:t>13.5.2025 mennessä (valmistumispäivä 31.5.2025)</a:t>
            </a:r>
          </a:p>
          <a:p>
            <a:pPr lvl="1">
              <a:buFontTx/>
              <a:buChar char="-"/>
            </a:pPr>
            <a:r>
              <a:rPr lang="fi-FI" b="1" dirty="0"/>
              <a:t>Todistusvalinnassa pisteytetään yhteisistä tutkinnon osista: viestintä- ja vuorovaikutusosaaminen, matemaattis-luonnontieteellinen osaaminen ja yhteiskunta- ja työelämäosaaminen SEKÄ koko tutkinnon painotettu keskiarvo. </a:t>
            </a:r>
          </a:p>
          <a:p>
            <a:pPr lvl="1">
              <a:buFontTx/>
              <a:buChar char="-"/>
            </a:pPr>
            <a:endParaRPr lang="fi-FI" b="1" dirty="0"/>
          </a:p>
          <a:p>
            <a:pPr lvl="1">
              <a:buFontTx/>
              <a:buChar char="-"/>
            </a:pPr>
            <a:r>
              <a:rPr lang="fi-FI" dirty="0"/>
              <a:t>IB-ylioppilaat: ennakkoarvioinnit tallennettava hakemukselle </a:t>
            </a:r>
            <a:r>
              <a:rPr lang="fi-FI" b="1" dirty="0"/>
              <a:t>1.4.2025 </a:t>
            </a:r>
            <a:r>
              <a:rPr lang="fi-FI" dirty="0"/>
              <a:t>mennessä</a:t>
            </a:r>
          </a:p>
          <a:p>
            <a:pPr lvl="1">
              <a:buFontTx/>
              <a:buChar char="-"/>
            </a:pPr>
            <a:endParaRPr lang="fi-FI" dirty="0"/>
          </a:p>
          <a:p>
            <a:pPr lvl="1">
              <a:buFontTx/>
              <a:buChar char="-"/>
            </a:pPr>
            <a:r>
              <a:rPr lang="fi-FI" dirty="0"/>
              <a:t>Hakukeväänä valmistuvien IB/EB lopulliset arvosanat </a:t>
            </a:r>
            <a:r>
              <a:rPr lang="fi-FI" b="1" dirty="0"/>
              <a:t>10.7.2025</a:t>
            </a:r>
          </a:p>
          <a:p>
            <a:pPr lvl="1">
              <a:buFontTx/>
              <a:buChar char="-"/>
            </a:pPr>
            <a:endParaRPr lang="fi-FI" b="1" dirty="0"/>
          </a:p>
          <a:p>
            <a:pPr lvl="1">
              <a:buFontTx/>
              <a:buChar char="-"/>
            </a:pPr>
            <a:r>
              <a:rPr lang="fi-FI" dirty="0"/>
              <a:t>Ylioppilaat: tiedot saadaan suoraan </a:t>
            </a:r>
            <a:r>
              <a:rPr lang="fi-FI" dirty="0" err="1"/>
              <a:t>YTL:stä</a:t>
            </a:r>
            <a:r>
              <a:rPr lang="fi-FI" dirty="0"/>
              <a:t>.</a:t>
            </a:r>
          </a:p>
          <a:p>
            <a:pPr lvl="1">
              <a:buFontTx/>
              <a:buChar char="-"/>
            </a:pPr>
            <a:endParaRPr lang="fi-FI" b="1" dirty="0"/>
          </a:p>
          <a:p>
            <a:pPr>
              <a:buFontTx/>
              <a:buChar char="-"/>
            </a:pPr>
            <a:r>
              <a:rPr lang="fi-FI" dirty="0"/>
              <a:t>Todistusvalintojen pisteytysmallit: </a:t>
            </a:r>
            <a:r>
              <a:rPr lang="fi-FI" dirty="0">
                <a:hlinkClick r:id="rId3"/>
              </a:rPr>
              <a:t>ammattikorkeakouluun.fi 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3934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599" y="122299"/>
            <a:ext cx="7399283" cy="1702187"/>
          </a:xfrm>
        </p:spPr>
        <p:txBody>
          <a:bodyPr/>
          <a:lstStyle/>
          <a:p>
            <a:r>
              <a:rPr lang="fi-FI" sz="4000" dirty="0"/>
              <a:t>AMK-valintakoe </a:t>
            </a:r>
            <a:br>
              <a:rPr lang="fi-FI" sz="4000" dirty="0"/>
            </a:br>
            <a:r>
              <a:rPr lang="fi-FI" sz="4000" dirty="0"/>
              <a:t>26. </a:t>
            </a:r>
            <a:r>
              <a:rPr lang="en-FI" sz="4000" dirty="0"/>
              <a:t>–</a:t>
            </a:r>
            <a:r>
              <a:rPr lang="fi-FI" sz="4000" dirty="0"/>
              <a:t> 28.5.2025, 30.5.2025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1921267"/>
            <a:ext cx="8198069" cy="4584635"/>
          </a:xfrm>
        </p:spPr>
        <p:txBody>
          <a:bodyPr>
            <a:normAutofit/>
          </a:bodyPr>
          <a:lstStyle/>
          <a:p>
            <a:r>
              <a:rPr lang="fi-FI" sz="1600" dirty="0"/>
              <a:t>Hakija valitsee hakulomakkeella valintakokeen suorituspaikan ja päivän. Valinta on sitova. </a:t>
            </a:r>
          </a:p>
          <a:p>
            <a:r>
              <a:rPr lang="fi-FI" sz="1600" b="1" dirty="0"/>
              <a:t>Valintakoepaikat täyttyvät ilmoittautumisjärjestyksessä </a:t>
            </a:r>
            <a:r>
              <a:rPr lang="en-FI" sz="1600" b="1" dirty="0"/>
              <a:t>–</a:t>
            </a:r>
            <a:r>
              <a:rPr lang="fi-FI" sz="1600" b="1" dirty="0"/>
              <a:t>&gt; kannattaa hakea ajoissa!</a:t>
            </a:r>
          </a:p>
          <a:p>
            <a:r>
              <a:rPr lang="fi-FI" sz="1600" dirty="0"/>
              <a:t>Koe suoritetaan omalla kannettavalla tietokoneella</a:t>
            </a:r>
          </a:p>
          <a:p>
            <a:r>
              <a:rPr lang="fi-FI" sz="1600" dirty="0"/>
              <a:t>Kutsua kokeeseen ei lähetetä. QR-koodi lähetetään koetta alustavalla viikolla hakijan sähköpostiin sekä tekstiviestillä. Viestissä kerrottu hakijan valitsema valintakoepaikka ja aika, sekä ohjataan tutustumaan tarkemmin valintakoeohjeisiin, laitteistovaatimuksiin ym. Ammattikorkeakouluun.fi –sivulla.  </a:t>
            </a:r>
          </a:p>
          <a:p>
            <a:pPr marL="0" indent="0">
              <a:buNone/>
            </a:pPr>
            <a:endParaRPr lang="fi-FI" sz="1600" dirty="0">
              <a:hlinkClick r:id="rId2"/>
            </a:endParaRPr>
          </a:p>
          <a:p>
            <a:r>
              <a:rPr lang="fi-FI" sz="1600" dirty="0">
                <a:hlinkClick r:id="rId2"/>
              </a:rPr>
              <a:t>Ammattikorkeakouluun.fi</a:t>
            </a:r>
            <a:r>
              <a:rPr lang="fi-FI" sz="1600" dirty="0"/>
              <a:t> –sivustolta löytyvät kaikki valintakokeeseen liittyvät ohjeet! </a:t>
            </a:r>
          </a:p>
        </p:txBody>
      </p:sp>
    </p:spTree>
    <p:extLst>
      <p:ext uri="{BB962C8B-B14F-4D97-AF65-F5344CB8AC3E}">
        <p14:creationId xmlns:p14="http://schemas.microsoft.com/office/powerpoint/2010/main" val="246727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202831"/>
            <a:ext cx="6543368" cy="1702187"/>
          </a:xfrm>
        </p:spPr>
        <p:txBody>
          <a:bodyPr/>
          <a:lstStyle/>
          <a:p>
            <a:r>
              <a:rPr lang="fi-FI" sz="3600" dirty="0"/>
              <a:t>AMK-valintakokeen rakenne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719191" y="6044799"/>
            <a:ext cx="4161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Lähde: ammattikorkeakouluun.fi</a:t>
            </a:r>
          </a:p>
        </p:txBody>
      </p:sp>
      <p:pic>
        <p:nvPicPr>
          <p:cNvPr id="1026" name="Picture 2" descr="https://www.ammattikorkeakouluun.fi/wp-content/uploads/2021/08/AMK-valintakoe_osiot_S2021-1024x417.png">
            <a:extLst>
              <a:ext uri="{FF2B5EF4-FFF2-40B4-BE49-F238E27FC236}">
                <a16:creationId xmlns:a16="http://schemas.microsoft.com/office/drawing/2014/main" id="{D38A4DE6-3C7C-4836-AEB5-F476D61B7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1504951"/>
            <a:ext cx="9753600" cy="453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93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213106"/>
            <a:ext cx="6543368" cy="1050616"/>
          </a:xfrm>
        </p:spPr>
        <p:txBody>
          <a:bodyPr/>
          <a:lstStyle/>
          <a:p>
            <a:r>
              <a:rPr lang="fi-FI" sz="3600" dirty="0"/>
              <a:t>Valintojen  jälkeen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599" y="973155"/>
            <a:ext cx="8729609" cy="5188449"/>
          </a:xfrm>
        </p:spPr>
        <p:txBody>
          <a:bodyPr>
            <a:normAutofit/>
          </a:bodyPr>
          <a:lstStyle/>
          <a:p>
            <a:endParaRPr lang="fi-FI" sz="1400" dirty="0"/>
          </a:p>
          <a:p>
            <a:endParaRPr lang="fi-FI" sz="1600" dirty="0"/>
          </a:p>
          <a:p>
            <a:pPr marL="0" indent="0">
              <a:buNone/>
            </a:pPr>
            <a:r>
              <a:rPr lang="fi-FI" sz="1600" b="1" dirty="0"/>
              <a:t>Valinnan tulokset julkaistaan Oma Opintopolku </a:t>
            </a:r>
            <a:r>
              <a:rPr lang="en-FI" sz="1600" b="1" dirty="0"/>
              <a:t>–</a:t>
            </a:r>
            <a:r>
              <a:rPr lang="fi-FI" sz="1600" b="1" dirty="0"/>
              <a:t>palvelussa</a:t>
            </a:r>
            <a:r>
              <a:rPr lang="fi-FI" sz="1600" dirty="0"/>
              <a:t>. </a:t>
            </a:r>
          </a:p>
          <a:p>
            <a:pPr marL="0" indent="0">
              <a:buNone/>
            </a:pPr>
            <a:endParaRPr lang="fi-FI" sz="1600" dirty="0"/>
          </a:p>
          <a:p>
            <a:pPr marL="0" indent="0">
              <a:buNone/>
            </a:pPr>
            <a:r>
              <a:rPr lang="fi-FI" sz="1600" dirty="0"/>
              <a:t>Todistusvalinnat julkaistaan </a:t>
            </a:r>
            <a:r>
              <a:rPr lang="fi-FI" sz="1600" b="1" dirty="0"/>
              <a:t>26.5.2025 </a:t>
            </a:r>
            <a:r>
              <a:rPr lang="fi-FI" sz="1600" dirty="0"/>
              <a:t>mennessä</a:t>
            </a:r>
            <a:r>
              <a:rPr lang="fi-FI" sz="1600" b="1" dirty="0"/>
              <a:t>.</a:t>
            </a:r>
          </a:p>
          <a:p>
            <a:endParaRPr lang="fi-FI" sz="1600" dirty="0"/>
          </a:p>
          <a:p>
            <a:r>
              <a:rPr lang="fi-FI" sz="1600" dirty="0"/>
              <a:t> 1. yhteishaku tulokset julkaistaan </a:t>
            </a:r>
            <a:r>
              <a:rPr lang="fi-FI" sz="1600" b="1" dirty="0"/>
              <a:t>28.5.2025 </a:t>
            </a:r>
            <a:r>
              <a:rPr lang="fi-FI" sz="1600" dirty="0"/>
              <a:t>mennessä</a:t>
            </a:r>
            <a:r>
              <a:rPr lang="fi-FI" sz="1600" b="1" dirty="0"/>
              <a:t> </a:t>
            </a:r>
          </a:p>
          <a:p>
            <a:pPr lvl="1"/>
            <a:r>
              <a:rPr lang="fi-FI" sz="1600" dirty="0"/>
              <a:t>Opiskelupaikan voi ottaa vastaan, kun tulos on julkaistu. Ei jonotusmahdollisuutta.</a:t>
            </a:r>
          </a:p>
          <a:p>
            <a:pPr lvl="1"/>
            <a:endParaRPr lang="fi-FI" sz="1600" dirty="0"/>
          </a:p>
          <a:p>
            <a:r>
              <a:rPr lang="fi-FI" sz="1600" dirty="0"/>
              <a:t> 2. yhteishaku </a:t>
            </a:r>
            <a:r>
              <a:rPr lang="fi-FI" sz="1600" b="1" dirty="0"/>
              <a:t>3.7.2025 </a:t>
            </a:r>
            <a:r>
              <a:rPr lang="fi-FI" sz="1600" dirty="0"/>
              <a:t>mennessä​</a:t>
            </a:r>
          </a:p>
          <a:p>
            <a:pPr lvl="1"/>
            <a:r>
              <a:rPr lang="fi-FI" sz="1600" dirty="0"/>
              <a:t>Opiskelupaikan voi ottaa vastaan, kun ylimmän hakutoiveen valinta on julkaistu​.</a:t>
            </a:r>
          </a:p>
          <a:p>
            <a:pPr marL="0" indent="0">
              <a:buNone/>
            </a:pPr>
            <a:endParaRPr lang="fi-FI" sz="1600" dirty="0"/>
          </a:p>
          <a:p>
            <a:pPr marL="0" indent="0">
              <a:buNone/>
            </a:pPr>
            <a:r>
              <a:rPr lang="fi-FI" sz="1600" dirty="0"/>
              <a:t>Opiskelupaikan vastaanotto </a:t>
            </a:r>
            <a:r>
              <a:rPr lang="fi-FI" sz="1600" b="1" dirty="0"/>
              <a:t>10.7.2025 klo 15.00 </a:t>
            </a:r>
            <a:r>
              <a:rPr lang="fi-FI" sz="1600" dirty="0"/>
              <a:t>mennessä</a:t>
            </a:r>
            <a:r>
              <a:rPr lang="fi-FI" sz="1600" b="1" dirty="0"/>
              <a:t>. </a:t>
            </a:r>
            <a:r>
              <a:rPr lang="fi-FI" sz="1600" dirty="0"/>
              <a:t>Varasijalta valitulla vastaanottoaikaa 7 vuorokautta. </a:t>
            </a:r>
          </a:p>
          <a:p>
            <a:pPr marL="0" indent="0">
              <a:buNone/>
            </a:pPr>
            <a:endParaRPr lang="fi-FI" sz="1600" dirty="0"/>
          </a:p>
          <a:p>
            <a:pPr marL="0" indent="0">
              <a:buNone/>
            </a:pPr>
            <a:r>
              <a:rPr lang="fi-FI" sz="1600" dirty="0"/>
              <a:t>Varasijalta otto ja ylemmän hakutoiveen jonotus päättyvät </a:t>
            </a:r>
            <a:r>
              <a:rPr lang="fi-FI" sz="1600" b="1" dirty="0"/>
              <a:t>5.8.2025. </a:t>
            </a:r>
          </a:p>
          <a:p>
            <a:pPr marL="0" indent="0">
              <a:buNone/>
            </a:pPr>
            <a:endParaRPr lang="fi-FI" sz="1600" b="1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7565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C74274-CA49-45F1-B989-330AB3447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48237"/>
            <a:ext cx="6543368" cy="1320800"/>
          </a:xfrm>
        </p:spPr>
        <p:txBody>
          <a:bodyPr/>
          <a:lstStyle/>
          <a:p>
            <a:br>
              <a:rPr lang="fi-FI" dirty="0"/>
            </a:br>
            <a:r>
              <a:rPr lang="fi-FI" dirty="0"/>
              <a:t>Muitakin väyliä on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A7B96D3-8324-46AB-8F59-92AF699877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469037"/>
            <a:ext cx="8313174" cy="51315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b="1"/>
          </a:p>
          <a:p>
            <a:pPr marL="0" indent="0">
              <a:buNone/>
            </a:pPr>
            <a:r>
              <a:rPr lang="fi-FI" b="1"/>
              <a:t>Avoimen </a:t>
            </a:r>
            <a:r>
              <a:rPr lang="fi-FI" b="1" dirty="0"/>
              <a:t>väylän erillishaku: </a:t>
            </a:r>
          </a:p>
          <a:p>
            <a:r>
              <a:rPr lang="fi-FI" dirty="0"/>
              <a:t>Polkuopiskelu</a:t>
            </a:r>
          </a:p>
          <a:p>
            <a:r>
              <a:rPr lang="fi-FI" dirty="0"/>
              <a:t>Väyläopiskelu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 </a:t>
            </a:r>
            <a:r>
              <a:rPr lang="fi-FI" b="1" dirty="0"/>
              <a:t>Muita erillishakuja: </a:t>
            </a:r>
          </a:p>
          <a:p>
            <a:pPr lvl="1" indent="-342900"/>
            <a:r>
              <a:rPr lang="fi-FI" dirty="0" err="1"/>
              <a:t>Fast</a:t>
            </a:r>
            <a:r>
              <a:rPr lang="fi-FI" dirty="0"/>
              <a:t> </a:t>
            </a:r>
            <a:r>
              <a:rPr lang="fi-FI" dirty="0" err="1"/>
              <a:t>Track</a:t>
            </a:r>
            <a:r>
              <a:rPr lang="fi-FI" dirty="0"/>
              <a:t> – sairaanhoitajakoulutus </a:t>
            </a:r>
            <a:r>
              <a:rPr lang="fi-FI" i="1" dirty="0"/>
              <a:t>lähihoitajille. </a:t>
            </a:r>
            <a:r>
              <a:rPr lang="fi-FI" dirty="0"/>
              <a:t>Haku 8. – 27.1.2025. Tutkinnon tulee olla valmis 27.1. mennessä. 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9623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D7DC88-9644-F82C-BA47-17E6CEEC6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205" y="864974"/>
            <a:ext cx="5054711" cy="5388342"/>
          </a:xfrm>
        </p:spPr>
        <p:txBody>
          <a:bodyPr/>
          <a:lstStyle/>
          <a:p>
            <a:r>
              <a:rPr lang="fi-FI" dirty="0"/>
              <a:t>Lisätietoa koulutuksista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43CB10D-CC20-EC6A-69E1-04ECA55DC56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Tietoa Karelian</a:t>
            </a:r>
          </a:p>
          <a:p>
            <a:pPr lvl="1"/>
            <a:r>
              <a:rPr lang="fi-FI" dirty="0"/>
              <a:t>hakukohteista</a:t>
            </a:r>
          </a:p>
          <a:p>
            <a:pPr lvl="1"/>
            <a:r>
              <a:rPr lang="fi-FI" dirty="0"/>
              <a:t>opetussuunnitelmista</a:t>
            </a:r>
          </a:p>
          <a:p>
            <a:pPr lvl="1"/>
            <a:r>
              <a:rPr lang="fi-FI" dirty="0"/>
              <a:t>hakukohdekohtaisista opiskelijavalintatavoista</a:t>
            </a:r>
          </a:p>
          <a:p>
            <a:pPr lvl="1"/>
            <a:r>
              <a:rPr lang="fi-FI" dirty="0"/>
              <a:t>opiskelijatarinoita</a:t>
            </a:r>
          </a:p>
          <a:p>
            <a:pPr lvl="1"/>
            <a:endParaRPr lang="fi-FI" dirty="0"/>
          </a:p>
          <a:p>
            <a:pPr lvl="1"/>
            <a:endParaRPr lang="fi-FI" dirty="0"/>
          </a:p>
          <a:p>
            <a:pPr lvl="1"/>
            <a:r>
              <a:rPr lang="fi-FI" b="1" dirty="0">
                <a:hlinkClick r:id="rId2"/>
              </a:rPr>
              <a:t>www.karelia.fi/amk-tutkinnot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406196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63148" y="876588"/>
            <a:ext cx="5653548" cy="1709296"/>
          </a:xfrm>
        </p:spPr>
        <p:txBody>
          <a:bodyPr>
            <a:normAutofit fontScale="90000"/>
          </a:bodyPr>
          <a:lstStyle/>
          <a:p>
            <a:r>
              <a:rPr lang="fi-FI" dirty="0"/>
              <a:t>Neuvomme  mielellämme - </a:t>
            </a:r>
            <a:br>
              <a:rPr lang="fi-FI" dirty="0"/>
            </a:br>
            <a:r>
              <a:rPr lang="fi-FI" dirty="0"/>
              <a:t>Ota yhteyttä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0" y="1160981"/>
            <a:ext cx="5653548" cy="4496690"/>
          </a:xfrm>
        </p:spPr>
        <p:txBody>
          <a:bodyPr>
            <a:normAutofit/>
          </a:bodyPr>
          <a:lstStyle/>
          <a:p>
            <a:endParaRPr lang="fi-FI" dirty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r>
              <a:rPr lang="fi-FI" b="1" dirty="0"/>
              <a:t>hakijapalvelut@karelia.fi </a:t>
            </a:r>
            <a:endParaRPr lang="fi-FI" dirty="0"/>
          </a:p>
          <a:p>
            <a:endParaRPr lang="fi-FI" dirty="0">
              <a:solidFill>
                <a:srgbClr val="0070C0"/>
              </a:solidFill>
            </a:endParaRPr>
          </a:p>
          <a:p>
            <a:pPr lvl="3"/>
            <a:r>
              <a:rPr lang="fi-FI" sz="4000" b="1" dirty="0">
                <a:solidFill>
                  <a:schemeClr val="accent6">
                    <a:lumMod val="50000"/>
                  </a:schemeClr>
                </a:solidFill>
              </a:rPr>
              <a:t>Kiitos </a:t>
            </a:r>
            <a:r>
              <a:rPr lang="fi-FI" sz="4000" b="1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 </a:t>
            </a:r>
            <a:endParaRPr lang="fi-FI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2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702B0C-1E22-AB08-2ED9-BDF4439AD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449" y="392626"/>
            <a:ext cx="6543368" cy="1702187"/>
          </a:xfrm>
        </p:spPr>
        <p:txBody>
          <a:bodyPr/>
          <a:lstStyle/>
          <a:p>
            <a:r>
              <a:rPr lang="fi-FI" dirty="0"/>
              <a:t>Hakeutumisen tueksi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4585F80-1037-3BDC-7605-4CC787666A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952369"/>
            <a:ext cx="8695038" cy="4374690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Opiskelu ammattikorkeakoulussa, päivä- ja monimuoto-opiskelu: </a:t>
            </a:r>
            <a:br>
              <a:rPr lang="fi-FI" dirty="0"/>
            </a:br>
            <a:r>
              <a:rPr lang="fi-FI" dirty="0">
                <a:hlinkClick r:id="rId2"/>
              </a:rPr>
              <a:t>Opiskelu – Ammattikorkeakouluun.fi</a:t>
            </a:r>
            <a:endParaRPr lang="fi-FI" dirty="0"/>
          </a:p>
          <a:p>
            <a:endParaRPr lang="fi-FI" dirty="0"/>
          </a:p>
          <a:p>
            <a:r>
              <a:rPr lang="fi-FI" dirty="0">
                <a:hlinkClick r:id="rId3"/>
              </a:rPr>
              <a:t>AMK-opintoja pohtivalle</a:t>
            </a:r>
            <a:endParaRPr lang="fi-FI" dirty="0"/>
          </a:p>
          <a:p>
            <a:endParaRPr lang="fi-FI" dirty="0"/>
          </a:p>
          <a:p>
            <a:r>
              <a:rPr lang="fi-FI" dirty="0">
                <a:hlinkClick r:id="rId4"/>
              </a:rPr>
              <a:t>Mitä minä haluaisin opiskella?</a:t>
            </a:r>
            <a:r>
              <a:rPr lang="fi-FI" dirty="0"/>
              <a:t> –ohjaava hakutoiminto opintopolku.fi -sivulla</a:t>
            </a:r>
          </a:p>
          <a:p>
            <a:endParaRPr lang="fi-FI" dirty="0"/>
          </a:p>
          <a:p>
            <a:r>
              <a:rPr lang="fi-FI" dirty="0">
                <a:hlinkClick r:id="rId5"/>
              </a:rPr>
              <a:t>www.karelia.fi/hakeminen</a:t>
            </a:r>
            <a:r>
              <a:rPr lang="fi-FI" dirty="0"/>
              <a:t>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2278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599" y="654894"/>
            <a:ext cx="7435065" cy="1702187"/>
          </a:xfrm>
        </p:spPr>
        <p:txBody>
          <a:bodyPr/>
          <a:lstStyle/>
          <a:p>
            <a:r>
              <a:rPr lang="fi-FI" dirty="0"/>
              <a:t>Korkeakoulujen kevään 1. yhteishaku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2455524"/>
            <a:ext cx="8313174" cy="42124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/>
              <a:t>8.– 22.1.2025</a:t>
            </a:r>
          </a:p>
          <a:p>
            <a:pPr lvl="1">
              <a:buFontTx/>
              <a:buChar char="-"/>
            </a:pPr>
            <a:r>
              <a:rPr lang="fi-FI" dirty="0"/>
              <a:t>Haussa vieraskieliset koulutukset sekä Taideyliopiston koulutukset.</a:t>
            </a:r>
          </a:p>
          <a:p>
            <a:pPr marL="0" indent="0">
              <a:buNone/>
            </a:pPr>
            <a:r>
              <a:rPr lang="fi-FI" dirty="0"/>
              <a:t>Ei hakukohteiden priorisointia. Hakija voi valita kuusi hakukohdetta.</a:t>
            </a:r>
          </a:p>
          <a:p>
            <a:pPr lvl="1"/>
            <a:r>
              <a:rPr lang="fi-FI" dirty="0"/>
              <a:t>voi tulla hyväksytyksi kaikkiin hakukohteisiin</a:t>
            </a:r>
          </a:p>
          <a:p>
            <a:pPr lvl="1"/>
            <a:r>
              <a:rPr lang="fi-FI" dirty="0"/>
              <a:t>voi vastaanottaa vain yhden korkeakoulupaikan samana lukukautena alkavasta koulutuksesta</a:t>
            </a:r>
          </a:p>
        </p:txBody>
      </p:sp>
    </p:spTree>
    <p:extLst>
      <p:ext uri="{BB962C8B-B14F-4D97-AF65-F5344CB8AC3E}">
        <p14:creationId xmlns:p14="http://schemas.microsoft.com/office/powerpoint/2010/main" val="219332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907640" y="691764"/>
            <a:ext cx="5841908" cy="1702187"/>
          </a:xfrm>
        </p:spPr>
        <p:txBody>
          <a:bodyPr>
            <a:normAutofit/>
          </a:bodyPr>
          <a:lstStyle/>
          <a:p>
            <a:r>
              <a:rPr lang="fi-FI" sz="4400" dirty="0"/>
              <a:t>Kareliassa haussa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825447" y="2393951"/>
            <a:ext cx="6021113" cy="3150727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fi-FI" sz="1900" dirty="0">
                <a:hlinkClick r:id="rId2"/>
              </a:rPr>
              <a:t>International Business </a:t>
            </a:r>
            <a:r>
              <a:rPr lang="fi-FI" sz="1900" dirty="0"/>
              <a:t>(Tradenomi AMK) </a:t>
            </a:r>
          </a:p>
          <a:p>
            <a:pPr marL="400050" lvl="1" indent="0">
              <a:buNone/>
            </a:pPr>
            <a:endParaRPr lang="fi-FI" sz="1900" dirty="0"/>
          </a:p>
          <a:p>
            <a:pPr marL="400050" lvl="1" indent="0">
              <a:buNone/>
            </a:pPr>
            <a:r>
              <a:rPr lang="fi-FI" sz="1900" dirty="0">
                <a:hlinkClick r:id="rId3"/>
              </a:rPr>
              <a:t>Industrial Management </a:t>
            </a:r>
            <a:r>
              <a:rPr lang="fi-FI" sz="1900" dirty="0"/>
              <a:t>(Insinööri AMK)</a:t>
            </a:r>
          </a:p>
          <a:p>
            <a:pPr marL="400050" lvl="1" indent="0">
              <a:buNone/>
            </a:pPr>
            <a:endParaRPr lang="fi-FI" sz="1900" dirty="0">
              <a:hlinkClick r:id="rId4"/>
            </a:endParaRPr>
          </a:p>
          <a:p>
            <a:pPr marL="400050" lvl="1" indent="0">
              <a:buNone/>
            </a:pPr>
            <a:r>
              <a:rPr lang="fi-FI" sz="1900" dirty="0" err="1">
                <a:hlinkClick r:id="rId4"/>
              </a:rPr>
              <a:t>Information</a:t>
            </a:r>
            <a:r>
              <a:rPr lang="fi-FI" sz="1900" dirty="0">
                <a:hlinkClick r:id="rId4"/>
              </a:rPr>
              <a:t> and </a:t>
            </a:r>
            <a:r>
              <a:rPr lang="fi-FI" sz="1900" dirty="0" err="1">
                <a:hlinkClick r:id="rId4"/>
              </a:rPr>
              <a:t>Communication</a:t>
            </a:r>
            <a:r>
              <a:rPr lang="fi-FI" sz="1900" dirty="0">
                <a:hlinkClick r:id="rId4"/>
              </a:rPr>
              <a:t> Technology</a:t>
            </a:r>
            <a:r>
              <a:rPr lang="fi-FI" sz="1900" dirty="0"/>
              <a:t>(Insinööri AMK)</a:t>
            </a:r>
          </a:p>
          <a:p>
            <a:pPr marL="400050" lvl="1" indent="0">
              <a:buNone/>
            </a:pPr>
            <a:endParaRPr lang="fi-FI" sz="19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3048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1720" y="530942"/>
            <a:ext cx="11288560" cy="729814"/>
          </a:xfrm>
        </p:spPr>
        <p:txBody>
          <a:bodyPr/>
          <a:lstStyle/>
          <a:p>
            <a:r>
              <a:rPr lang="fi-FI" sz="2800" dirty="0"/>
              <a:t>1. yhteishaun valintatavat</a:t>
            </a:r>
            <a:endParaRPr lang="fi-FI" sz="200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1720" y="1526626"/>
            <a:ext cx="10785240" cy="493513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r>
              <a:rPr lang="fi-FI" b="1" dirty="0"/>
              <a:t>International Business, Industrial Management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Todistusvalinnat (yo ja ammatillinen)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International UAS </a:t>
            </a:r>
            <a:r>
              <a:rPr lang="fi-FI" dirty="0" err="1"/>
              <a:t>Exam</a:t>
            </a:r>
            <a:r>
              <a:rPr lang="fi-FI" dirty="0"/>
              <a:t> –valintakoe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SAT–testivalinta.</a:t>
            </a:r>
          </a:p>
          <a:p>
            <a:pPr>
              <a:buFontTx/>
              <a:buChar char="-"/>
            </a:pPr>
            <a:endParaRPr lang="fi-FI" dirty="0"/>
          </a:p>
          <a:p>
            <a:pPr marL="0" indent="0">
              <a:buNone/>
            </a:pPr>
            <a:r>
              <a:rPr lang="fi-FI" b="1" dirty="0" err="1"/>
              <a:t>Information</a:t>
            </a:r>
            <a:r>
              <a:rPr lang="fi-FI" b="1" dirty="0"/>
              <a:t> and </a:t>
            </a:r>
            <a:r>
              <a:rPr lang="fi-FI" b="1" dirty="0" err="1"/>
              <a:t>Communication</a:t>
            </a:r>
            <a:r>
              <a:rPr lang="fi-FI" b="1" dirty="0"/>
              <a:t> Technology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Valintakurssi</a:t>
            </a:r>
          </a:p>
          <a:p>
            <a:pPr>
              <a:buFont typeface="Arial" panose="020B0604020202020204" pitchFamily="34" charset="0"/>
              <a:buChar char="•"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b="1" dirty="0">
                <a:hlinkClick r:id="rId3"/>
              </a:rPr>
              <a:t>www.UASinfo.fi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Ammattikorkeakoulujen englanninkielinen tiedotussivu: Valintaperusteet, valintavat, tietoa englanninkielisistä koulutuksista.</a:t>
            </a:r>
          </a:p>
          <a:p>
            <a:pPr>
              <a:buFontTx/>
              <a:buChar char="-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3313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BB07391-EA76-8151-3274-4D835C4FA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986" y="427344"/>
            <a:ext cx="6543368" cy="1702187"/>
          </a:xfrm>
        </p:spPr>
        <p:txBody>
          <a:bodyPr/>
          <a:lstStyle/>
          <a:p>
            <a:r>
              <a:rPr lang="fi-FI" dirty="0"/>
              <a:t>Uutta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C4FF7EF-28B1-D2D3-3F77-AE2EAE575C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112579"/>
            <a:ext cx="8650014" cy="4214479"/>
          </a:xfrm>
        </p:spPr>
        <p:txBody>
          <a:bodyPr/>
          <a:lstStyle/>
          <a:p>
            <a:r>
              <a:rPr lang="fi-FI" dirty="0"/>
              <a:t>Hakeutuminen tunnistautuneena mahdollista</a:t>
            </a:r>
          </a:p>
          <a:p>
            <a:r>
              <a:rPr lang="fi-FI" dirty="0"/>
              <a:t>Hakemusmaksu ei EU/ETA-alueen kansalaisille 1.1.2025 alkaen</a:t>
            </a:r>
          </a:p>
        </p:txBody>
      </p:sp>
    </p:spTree>
    <p:extLst>
      <p:ext uri="{BB962C8B-B14F-4D97-AF65-F5344CB8AC3E}">
        <p14:creationId xmlns:p14="http://schemas.microsoft.com/office/powerpoint/2010/main" val="307314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97840" y="122299"/>
            <a:ext cx="6543368" cy="1702187"/>
          </a:xfrm>
        </p:spPr>
        <p:txBody>
          <a:bodyPr/>
          <a:lstStyle/>
          <a:p>
            <a:r>
              <a:rPr lang="fi-FI" sz="3600" dirty="0"/>
              <a:t>Kevään 2. yhteishaku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97840" y="1720427"/>
            <a:ext cx="8313174" cy="4064929"/>
          </a:xfrm>
        </p:spPr>
        <p:txBody>
          <a:bodyPr/>
          <a:lstStyle/>
          <a:p>
            <a:pPr marL="0" indent="0">
              <a:buNone/>
            </a:pPr>
            <a:r>
              <a:rPr lang="fi-FI" b="1" dirty="0"/>
              <a:t>11.</a:t>
            </a:r>
            <a:r>
              <a:rPr lang="en-FI" b="1" dirty="0"/>
              <a:t>–</a:t>
            </a:r>
            <a:r>
              <a:rPr lang="fi-FI" b="1" dirty="0"/>
              <a:t> 25.3.202</a:t>
            </a:r>
            <a:r>
              <a:rPr lang="en-US" b="1" dirty="0"/>
              <a:t>5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lvl="1"/>
            <a:r>
              <a:rPr lang="fi-FI" dirty="0"/>
              <a:t>haussa suomen- ja ruotsinkieliset koulutukset</a:t>
            </a:r>
          </a:p>
          <a:p>
            <a:pPr lvl="1"/>
            <a:r>
              <a:rPr lang="fi-FI" dirty="0"/>
              <a:t>tarvittavat liitteet hakulomakkeelle 1.4. mennessä</a:t>
            </a:r>
          </a:p>
          <a:p>
            <a:pPr lvl="1"/>
            <a:r>
              <a:rPr lang="fi-FI" dirty="0"/>
              <a:t>valintakokeen </a:t>
            </a:r>
            <a:r>
              <a:rPr lang="fi-FI" dirty="0">
                <a:hlinkClick r:id="rId2"/>
              </a:rPr>
              <a:t>yksilölliset järjestelypyynnöt </a:t>
            </a:r>
            <a:r>
              <a:rPr lang="fi-FI" dirty="0"/>
              <a:t> 1.4. mennessä sen amk:n hakijapalveluihin, jonne hakija on ilmoittautunut valintakokeeseen.</a:t>
            </a:r>
          </a:p>
        </p:txBody>
      </p:sp>
    </p:spTree>
    <p:extLst>
      <p:ext uri="{BB962C8B-B14F-4D97-AF65-F5344CB8AC3E}">
        <p14:creationId xmlns:p14="http://schemas.microsoft.com/office/powerpoint/2010/main" val="112413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46E98E6-4F61-555D-1651-430608C78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Kareliassa haussa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905886D-1B07-F347-934E-E0CBB5FB3E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84606" y="727211"/>
            <a:ext cx="5885138" cy="5526103"/>
          </a:xfrm>
        </p:spPr>
        <p:txBody>
          <a:bodyPr>
            <a:normAutofit/>
          </a:bodyPr>
          <a:lstStyle/>
          <a:p>
            <a:r>
              <a:rPr lang="fi-FI" dirty="0"/>
              <a:t>Insinööri (AMK), energia- ja ympäristötekniikka</a:t>
            </a:r>
          </a:p>
          <a:p>
            <a:r>
              <a:rPr lang="fi-FI" dirty="0"/>
              <a:t>Insinööri (AMK), konetekniikka</a:t>
            </a:r>
          </a:p>
          <a:p>
            <a:r>
              <a:rPr lang="fi-FI" dirty="0"/>
              <a:t>Insinööri (AMK), rakennustekniikka</a:t>
            </a:r>
          </a:p>
          <a:p>
            <a:r>
              <a:rPr lang="fi-FI" dirty="0"/>
              <a:t>Insinööri (AMK), talotekniikka</a:t>
            </a:r>
          </a:p>
          <a:p>
            <a:r>
              <a:rPr lang="fi-FI" dirty="0"/>
              <a:t>Metsätalousinsinööri (AMK)</a:t>
            </a:r>
          </a:p>
          <a:p>
            <a:r>
              <a:rPr lang="fi-FI" dirty="0"/>
              <a:t>Tradenomi (AMK), liiketalous </a:t>
            </a:r>
          </a:p>
          <a:p>
            <a:r>
              <a:rPr lang="fi-FI" dirty="0"/>
              <a:t>Tradenomi (AMK), tietojenkäsittely</a:t>
            </a:r>
          </a:p>
          <a:p>
            <a:r>
              <a:rPr lang="fi-FI" dirty="0"/>
              <a:t>Restonomi (AMK)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8516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21631E-7F97-BB2B-991B-E8F380070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Kareliassa haussa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3E480D3-1AC1-E5CF-FCF5-3FE2024E46D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Fysioterapeutti (AMK)</a:t>
            </a:r>
          </a:p>
          <a:p>
            <a:r>
              <a:rPr lang="fi-FI" dirty="0"/>
              <a:t>Sairaanhoitaja (AMK)</a:t>
            </a:r>
          </a:p>
          <a:p>
            <a:r>
              <a:rPr lang="fi-FI" dirty="0"/>
              <a:t>Sosionomi (AMK)</a:t>
            </a:r>
          </a:p>
          <a:p>
            <a:r>
              <a:rPr lang="fi-FI" dirty="0"/>
              <a:t>Toimintaterapeutti (AMK)</a:t>
            </a:r>
          </a:p>
          <a:p>
            <a:r>
              <a:rPr lang="fi-FI" dirty="0"/>
              <a:t>Medianomi (AMK)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174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arelia-PP-pohja_mac">
  <a:themeElements>
    <a:clrScheme name="Mukautetut 1">
      <a:dk1>
        <a:srgbClr val="000000"/>
      </a:dk1>
      <a:lt1>
        <a:srgbClr val="FFFFFF"/>
      </a:lt1>
      <a:dk2>
        <a:srgbClr val="19693C"/>
      </a:dk2>
      <a:lt2>
        <a:srgbClr val="D0D0D0"/>
      </a:lt2>
      <a:accent1>
        <a:srgbClr val="19693A"/>
      </a:accent1>
      <a:accent2>
        <a:srgbClr val="DCEBB9"/>
      </a:accent2>
      <a:accent3>
        <a:srgbClr val="96C8B3"/>
      </a:accent3>
      <a:accent4>
        <a:srgbClr val="EBBE78"/>
      </a:accent4>
      <a:accent5>
        <a:srgbClr val="FAE169"/>
      </a:accent5>
      <a:accent6>
        <a:srgbClr val="D78C46"/>
      </a:accent6>
      <a:hlink>
        <a:srgbClr val="289646"/>
      </a:hlink>
      <a:folHlink>
        <a:srgbClr val="BEDC7D"/>
      </a:folHlink>
    </a:clrScheme>
    <a:fontScheme name="Nas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2" id="{4374AD7D-C1DE-CF46-8D2D-435BAEAFB26A}" vid="{8A198971-15C5-0348-A0D2-4DE6517DE5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ACB51EBF8078C4409D970493B1851225" ma:contentTypeVersion="64" ma:contentTypeDescription="Luo uusi asiakirja." ma:contentTypeScope="" ma:versionID="0f8628e137fcd34363f2da696d0a43b1">
  <xsd:schema xmlns:xsd="http://www.w3.org/2001/XMLSchema" xmlns:xs="http://www.w3.org/2001/XMLSchema" xmlns:p="http://schemas.microsoft.com/office/2006/metadata/properties" xmlns:ns2="86a9b6ee-f6ba-464e-948e-b48de1b99516" targetNamespace="http://schemas.microsoft.com/office/2006/metadata/properties" ma:root="true" ma:fieldsID="2ebfb4db96994f5874eb94e07696e3b1" ns2:_="">
    <xsd:import namespace="86a9b6ee-f6ba-464e-948e-b48de1b9951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TaxCatchAll" minOccurs="0"/>
                <xsd:element ref="ns2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a9b6ee-f6ba-464e-948e-b48de1b99516" elementFormDefault="qualified">
    <xsd:import namespace="http://schemas.microsoft.com/office/2006/documentManagement/types"/>
    <xsd:import namespace="http://schemas.microsoft.com/office/infopath/2007/PartnerControls"/>
    <xsd:element name="_dlc_DocId" ma:index="2" nillable="true" ma:displayName="Tiedostotunnisteen arvo" ma:description="Tälle kohteelle määritetyn tiedostotunnisteen arvo." ma:internalName="_dlc_DocId" ma:readOnly="true">
      <xsd:simpleType>
        <xsd:restriction base="dms:Text"/>
      </xsd:simpleType>
    </xsd:element>
    <xsd:element name="_dlc_DocIdUrl" ma:index="3" nillable="true" ma:displayName="Tiedostotunniste" ma:description="Tämän tiedoston pysyvä linkki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4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5" nillable="true" ma:displayName="Taxonomy Catch All Column" ma:hidden="true" ma:list="{2d7b4111-c777-4592-8b68-4a003c2a36b8}" ma:internalName="TaxCatchAll" ma:showField="CatchAllData" ma:web="b607641b-6aab-49db-a154-7b726feba51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6" nillable="true" ma:displayName="Taxonomy Catch All Column1" ma:hidden="true" ma:list="{2d7b4111-c777-4592-8b68-4a003c2a36b8}" ma:internalName="TaxCatchAllLabel" ma:readOnly="true" ma:showField="CatchAllDataLabel" ma:web="b607641b-6aab-49db-a154-7b726feba51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Sisältölaji"/>
        <xsd:element ref="dc:title" minOccurs="0" maxOccurs="1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?mso-contentType ?>
<SharedContentType xmlns="Microsoft.SharePoint.Taxonomy.ContentTypeSync" SourceId="b872c823-5acf-47a6-b135-e786da36de66" ContentTypeId="0x0101" PreviousValue="false"/>
</file>

<file path=customXml/item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6a9b6ee-f6ba-464e-948e-b48de1b99516"/>
    <_dlc_DocId xmlns="86a9b6ee-f6ba-464e-948e-b48de1b99516">KARELIA-442-2</_dlc_DocId>
    <_dlc_DocIdUrl xmlns="86a9b6ee-f6ba-464e-948e-b48de1b99516">
      <Url>https://intranet.karelia.fi/_layouts/15/DocIdRedir.aspx?ID=KARELIA-442-2</Url>
      <Description>KARELIA-442-2</Description>
    </_dlc_DocIdUrl>
  </documentManagement>
</p:properties>
</file>

<file path=customXml/itemProps1.xml><?xml version="1.0" encoding="utf-8"?>
<ds:datastoreItem xmlns:ds="http://schemas.openxmlformats.org/officeDocument/2006/customXml" ds:itemID="{8B01975C-C744-47EA-ADE2-CF3EAC2C1FE7}">
  <ds:schemaRefs>
    <ds:schemaRef ds:uri="http://schemas.microsoft.com/office/2006/metadata/customXsn"/>
  </ds:schemaRefs>
</ds:datastoreItem>
</file>

<file path=customXml/itemProps2.xml><?xml version="1.0" encoding="utf-8"?>
<ds:datastoreItem xmlns:ds="http://schemas.openxmlformats.org/officeDocument/2006/customXml" ds:itemID="{C1326854-697E-4032-BCEC-BCC5EB2445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a9b6ee-f6ba-464e-948e-b48de1b995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4E3AC84-7373-4C40-8BCC-935341C28DB3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4ABD47D4-B880-46D7-81A5-9791FA9843A8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2711A9A4-3328-4C73-9F61-288346E2039C}">
  <ds:schemaRefs>
    <ds:schemaRef ds:uri="Microsoft.SharePoint.Taxonomy.ContentTypeSync"/>
  </ds:schemaRefs>
</ds:datastoreItem>
</file>

<file path=customXml/itemProps6.xml><?xml version="1.0" encoding="utf-8"?>
<ds:datastoreItem xmlns:ds="http://schemas.openxmlformats.org/officeDocument/2006/customXml" ds:itemID="{EB09A298-E83A-463B-B3E2-15BCC3FFFB3E}">
  <ds:schemaRefs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86a9b6ee-f6ba-464e-948e-b48de1b99516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karelia-esityspohja-2020</Template>
  <TotalTime>1206</TotalTime>
  <Words>748</Words>
  <Application>Microsoft Office PowerPoint</Application>
  <PresentationFormat>Laajakuva</PresentationFormat>
  <Paragraphs>159</Paragraphs>
  <Slides>18</Slides>
  <Notes>7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18</vt:i4>
      </vt:variant>
    </vt:vector>
  </HeadingPairs>
  <TitlesOfParts>
    <vt:vector size="24" baseType="lpstr">
      <vt:lpstr>Arial</vt:lpstr>
      <vt:lpstr>Calibri</vt:lpstr>
      <vt:lpstr>Constantia</vt:lpstr>
      <vt:lpstr>Lucida Grande</vt:lpstr>
      <vt:lpstr>Poppins</vt:lpstr>
      <vt:lpstr>Karelia-PP-pohja_mac</vt:lpstr>
      <vt:lpstr>Tervetuloa Hae Kareliaan –päivään!</vt:lpstr>
      <vt:lpstr>Hakeutumisen tueksi</vt:lpstr>
      <vt:lpstr>Korkeakoulujen kevään 1. yhteishaku</vt:lpstr>
      <vt:lpstr>Kareliassa haussa</vt:lpstr>
      <vt:lpstr>1. yhteishaun valintatavat</vt:lpstr>
      <vt:lpstr>Uutta</vt:lpstr>
      <vt:lpstr>Kevään 2. yhteishaku</vt:lpstr>
      <vt:lpstr>Kareliassa haussa</vt:lpstr>
      <vt:lpstr>Kareliassa haussa</vt:lpstr>
      <vt:lpstr>Uusia  hakukohteita</vt:lpstr>
      <vt:lpstr>Kevään 2. yhteishaun  valintatavat</vt:lpstr>
      <vt:lpstr>Ketkä mukana todistusvalinnoissa?  </vt:lpstr>
      <vt:lpstr>AMK-valintakoe  26. – 28.5.2025, 30.5.2025</vt:lpstr>
      <vt:lpstr>AMK-valintakokeen rakenne</vt:lpstr>
      <vt:lpstr>Valintojen  jälkeen</vt:lpstr>
      <vt:lpstr> Muitakin väyliä on</vt:lpstr>
      <vt:lpstr>Lisätietoa koulutuksista</vt:lpstr>
      <vt:lpstr>Neuvomme  mielellämme -  Ota yhteyttä </vt:lpstr>
    </vt:vector>
  </TitlesOfParts>
  <Company>Karelia-amk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Karjalainen Auli</dc:creator>
  <cp:lastModifiedBy>Kukkonen Kirsi</cp:lastModifiedBy>
  <cp:revision>213</cp:revision>
  <cp:lastPrinted>2022-10-04T07:00:44Z</cp:lastPrinted>
  <dcterms:created xsi:type="dcterms:W3CDTF">2020-09-25T06:46:51Z</dcterms:created>
  <dcterms:modified xsi:type="dcterms:W3CDTF">2024-11-15T11:10:33Z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0x010100ACB51EBF8078C4409D970493B1851225</vt:lpwstr>
  </property>
  <property fmtid="{D5CDD505-2E9C-101B-9397-08002B2CF9AE}" pid="3" name="_dlc_DocIdItemGuid">
    <vt:lpwstr>41cebcce-d9f3-4530-8da5-a698a6309ea2</vt:lpwstr>
  </property>
</Properties>
</file>